
<file path=[Content_Types].xml><?xml version="1.0" encoding="utf-8"?>
<Types xmlns="http://schemas.openxmlformats.org/package/2006/content-types">
  <Default Extension="fntdata" ContentType="application/x-fontdata"/>
  <Default Extension="gif" ContentType="image/gif"/>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6"/>
  </p:notesMasterIdLst>
  <p:sldIdLst>
    <p:sldId id="256" r:id="rId2"/>
    <p:sldId id="308" r:id="rId3"/>
    <p:sldId id="310" r:id="rId4"/>
    <p:sldId id="309" r:id="rId5"/>
    <p:sldId id="311" r:id="rId6"/>
    <p:sldId id="312" r:id="rId7"/>
    <p:sldId id="314" r:id="rId8"/>
    <p:sldId id="315" r:id="rId9"/>
    <p:sldId id="318" r:id="rId10"/>
    <p:sldId id="317" r:id="rId11"/>
    <p:sldId id="316" r:id="rId12"/>
    <p:sldId id="319" r:id="rId13"/>
    <p:sldId id="320" r:id="rId14"/>
    <p:sldId id="258" r:id="rId15"/>
  </p:sldIdLst>
  <p:sldSz cx="9144000" cy="5143500" type="screen16x9"/>
  <p:notesSz cx="6858000" cy="9144000"/>
  <p:embeddedFontLst>
    <p:embeddedFont>
      <p:font typeface="Barlow" panose="00000500000000000000" pitchFamily="2" charset="0"/>
      <p:regular r:id="rId17"/>
      <p:bold r:id="rId18"/>
      <p:italic r:id="rId19"/>
      <p:boldItalic r:id="rId20"/>
    </p:embeddedFont>
    <p:embeddedFont>
      <p:font typeface="Catamaran" panose="020B0604020202020204" charset="0"/>
      <p:regular r:id="rId21"/>
      <p:bold r:id="rId22"/>
    </p:embeddedFont>
    <p:embeddedFont>
      <p:font typeface="Consolas" panose="020B0609020204030204" pitchFamily="49" charset="0"/>
      <p:regular r:id="rId23"/>
      <p:bold r:id="rId24"/>
      <p:italic r:id="rId25"/>
      <p:boldItalic r:id="rId26"/>
    </p:embeddedFont>
    <p:embeddedFont>
      <p:font typeface="Questrial" pitchFamily="2" charset="0"/>
      <p:regular r:id="rId27"/>
    </p:embeddedFont>
    <p:embeddedFont>
      <p:font typeface="Roboto Condensed Light" panose="02000000000000000000" pitchFamily="2" charset="0"/>
      <p:regular r:id="rId28"/>
      <p:italic r:id="rId29"/>
    </p:embeddedFont>
    <p:embeddedFont>
      <p:font typeface="Roboto Slab Light" panose="020B0604020202020204" charset="0"/>
      <p:regular r:id="rId30"/>
      <p:bold r:id="rId31"/>
    </p:embeddedFont>
    <p:embeddedFont>
      <p:font typeface="Teko" panose="020B0604020202020204" charset="0"/>
      <p:regular r:id="rId32"/>
      <p:bold r:id="rId33"/>
    </p:embeddedFont>
    <p:embeddedFont>
      <p:font typeface="Teko Light"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86A4B7-9085-415C-8FCF-990E0A6161E9}">
  <a:tblStyle styleId="{AF86A4B7-9085-415C-8FCF-990E0A6161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5380" autoAdjust="0"/>
  </p:normalViewPr>
  <p:slideViewPr>
    <p:cSldViewPr snapToGrid="0">
      <p:cViewPr varScale="1">
        <p:scale>
          <a:sx n="124" d="100"/>
          <a:sy n="124" d="100"/>
        </p:scale>
        <p:origin x="1146"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b044da2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b044da2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Using a CNN based architecture proved to return good results when comparing to a simple stochastic method, using multiple convolution layers with max pooling layers enhance edges and emboss the image, maximizing every detail in the image that will be the board.</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the deep learning model to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learn and function</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 need to feed it an input image of the size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specified beforehand</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image can be a numpy double dimension array, that contains a three value array which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represents</a:t>
            </a:r>
            <a:r>
              <a:rPr lang="ro-RO"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color channels for red, green and blue.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implemented the disk color of white as red, the disk color of black as blue and the empty board as black for the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numpy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array, shown in this figure.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effectLst/>
                <a:latin typeface="Times New Roman" panose="02020603050405020304" pitchFamily="18" charset="0"/>
                <a:ea typeface="Times New Roman" panose="02020603050405020304" pitchFamily="18" charset="0"/>
              </a:rPr>
              <a:t>Before using this model, we also need to think of the predefined learning values used in the training phase, for example</a:t>
            </a:r>
            <a:r>
              <a:rPr lang="en-US" sz="1800" dirty="0">
                <a:effectLst/>
                <a:latin typeface="Times New Roman" panose="02020603050405020304" pitchFamily="18" charset="0"/>
                <a:ea typeface="Times New Roman" panose="02020603050405020304" pitchFamily="18" charset="0"/>
              </a:rPr>
              <a:t> the</a:t>
            </a:r>
            <a:r>
              <a:rPr lang="ro-RO" sz="1800" dirty="0">
                <a:effectLst/>
                <a:latin typeface="Times New Roman" panose="02020603050405020304" pitchFamily="18" charset="0"/>
                <a:ea typeface="Times New Roman" panose="02020603050405020304" pitchFamily="18" charset="0"/>
              </a:rPr>
              <a:t> batch size,</a:t>
            </a:r>
            <a:r>
              <a:rPr lang="en-US" sz="1800" dirty="0">
                <a:effectLst/>
                <a:latin typeface="Times New Roman" panose="02020603050405020304" pitchFamily="18" charset="0"/>
                <a:ea typeface="Times New Roman" panose="02020603050405020304" pitchFamily="18" charset="0"/>
              </a:rPr>
              <a:t> the</a:t>
            </a:r>
            <a:r>
              <a:rPr lang="ro-RO"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number of epochs </a:t>
            </a:r>
            <a:r>
              <a:rPr lang="ro-RO" sz="1800" dirty="0">
                <a:effectLst/>
                <a:latin typeface="Times New Roman" panose="02020603050405020304" pitchFamily="18" charset="0"/>
                <a:ea typeface="Times New Roman" panose="02020603050405020304" pitchFamily="18" charset="0"/>
              </a:rPr>
              <a:t>and other</a:t>
            </a:r>
            <a:r>
              <a:rPr lang="en-US" sz="1800" dirty="0">
                <a:effectLst/>
                <a:latin typeface="Times New Roman" panose="02020603050405020304" pitchFamily="18" charset="0"/>
                <a:ea typeface="Times New Roman" panose="02020603050405020304" pitchFamily="18" charset="0"/>
              </a:rPr>
              <a:t> parameters</a:t>
            </a:r>
            <a:r>
              <a:rPr lang="ro-RO" sz="1800" dirty="0">
                <a:effectLst/>
                <a:latin typeface="Times New Roman" panose="02020603050405020304" pitchFamily="18" charset="0"/>
                <a:ea typeface="Times New Roman" panose="02020603050405020304" pitchFamily="18" charset="0"/>
              </a:rPr>
              <a:t>. We created a config file </a:t>
            </a:r>
            <a:r>
              <a:rPr lang="en-US" sz="1800" dirty="0">
                <a:effectLst/>
                <a:latin typeface="Times New Roman" panose="02020603050405020304" pitchFamily="18" charset="0"/>
                <a:ea typeface="Times New Roman" panose="02020603050405020304" pitchFamily="18" charset="0"/>
              </a:rPr>
              <a:t>with the parameters presented 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0171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figure, we can see the deep learning model implemented in the adaptive system.</a:t>
            </a:r>
          </a:p>
          <a:p>
            <a:pPr marL="0" lvl="0" indent="0" algn="l" rtl="0">
              <a:spcBef>
                <a:spcPts val="0"/>
              </a:spcBef>
              <a:spcAft>
                <a:spcPts val="0"/>
              </a:spcAft>
              <a:buNone/>
            </a:pPr>
            <a:r>
              <a:rPr lang="en-US" dirty="0"/>
              <a:t>We can see that the input image is a </a:t>
            </a:r>
            <a:r>
              <a:rPr lang="en-US" dirty="0" err="1"/>
              <a:t>numpy</a:t>
            </a:r>
            <a:r>
              <a:rPr lang="en-US" dirty="0"/>
              <a:t> double array with the size of thirty two for height and width, followed by two convolutional layers with thirty two filters and a kernel size of three. Following the convolutional layer, there is a max pooling layer with a size of two, followed also by two convolutional layers, first with sixty four filters and the next having one hundred twenty eight filters. The final convolutional layer is also a max pool layer with the size of two. All these convolutional layers uses a dropout layer and a </a:t>
            </a:r>
            <a:r>
              <a:rPr lang="en-US" dirty="0" err="1"/>
              <a:t>ReLU</a:t>
            </a:r>
            <a:r>
              <a:rPr lang="en-US" dirty="0"/>
              <a:t> activation function described here.</a:t>
            </a:r>
          </a:p>
          <a:p>
            <a:pPr marL="0" lvl="0" indent="0" algn="l" rtl="0">
              <a:spcBef>
                <a:spcPts val="0"/>
              </a:spcBef>
              <a:spcAft>
                <a:spcPts val="0"/>
              </a:spcAft>
              <a:buNone/>
            </a:pPr>
            <a:r>
              <a:rPr lang="en-US" dirty="0"/>
              <a:t>After the final max pool layer finished, the matrices values are converted to a single layer and then fed to the neural network.</a:t>
            </a:r>
          </a:p>
          <a:p>
            <a:pPr marL="0" lvl="0" indent="0" algn="l" rtl="0">
              <a:spcBef>
                <a:spcPts val="0"/>
              </a:spcBef>
              <a:spcAft>
                <a:spcPts val="0"/>
              </a:spcAft>
              <a:buNone/>
            </a:pPr>
            <a:r>
              <a:rPr lang="en-US" dirty="0"/>
              <a:t>The input layer of the neural network is equal to five hundred twelve, the followed by a hidden layer with one hundred twenty eight nodes, and the output layer having sixty four output nodes, all computed with the </a:t>
            </a:r>
            <a:r>
              <a:rPr lang="en-US" dirty="0" err="1"/>
              <a:t>softmax</a:t>
            </a:r>
            <a:r>
              <a:rPr lang="en-US" dirty="0"/>
              <a:t> activation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model basically takes an image of the board when the current player should place a disk on the board, computes the best move based on the training data and returns the probabilities of all the sixty four positions on the game board. The model is trained only on winning games, taking every state of the board when the supervisor player moves as an input image, together with the correct next move placed by the player as an output number.</a:t>
            </a:r>
            <a:endParaRPr dirty="0"/>
          </a:p>
        </p:txBody>
      </p:sp>
    </p:spTree>
    <p:extLst>
      <p:ext uri="{BB962C8B-B14F-4D97-AF65-F5344CB8AC3E}">
        <p14:creationId xmlns:p14="http://schemas.microsoft.com/office/powerpoint/2010/main" val="3621016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When testing the deep learning model, the final accuracy was equal to approximately fifty five percent. This is not the best accuracy for this model, it can be further improved, but the actual win-rate of the model is pretty good considering we combine the both models presented.</a:t>
            </a:r>
          </a:p>
          <a:p>
            <a:pPr marL="0" lvl="0" indent="0" algn="l" rtl="0">
              <a:spcBef>
                <a:spcPts val="0"/>
              </a:spcBef>
              <a:spcAft>
                <a:spcPts val="0"/>
              </a:spcAft>
              <a:buNone/>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rPr>
              <a:t>In the plot figure presented, the adaptive model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won seventy-four games, from the total of one hundred games played, resulting in a win rate equal to seventy-four percent. Our adaptive model succeeded in winning almost three quarters of the games, that is quite good for an adaptive model combined of a deep learning model and a predefined weight tables model.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can also see that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Heur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Bench tables don’t perform so good when used alone, but by combining them with the deep learning model, we can acquire a better win-rate.</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313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5116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4ba4cf8a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4ba4cf8a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What is Othello? A Shakespeare inspired game?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Sort of, Othello, also called </a:t>
            </a:r>
            <a:r>
              <a:rPr lang="en-US" dirty="0" err="1">
                <a:solidFill>
                  <a:schemeClr val="dk1"/>
                </a:solidFill>
              </a:rPr>
              <a:t>Reversi</a:t>
            </a:r>
            <a:r>
              <a:rPr lang="en-US" dirty="0">
                <a:solidFill>
                  <a:schemeClr val="dk1"/>
                </a:solidFill>
              </a:rPr>
              <a:t>, is a strategy board game for two players, played on an eight by eight uncheckered board. </a:t>
            </a:r>
            <a:r>
              <a:rPr lang="en-US" sz="1800" dirty="0">
                <a:effectLst/>
                <a:latin typeface="Times New Roman" panose="02020603050405020304" pitchFamily="18" charset="0"/>
                <a:ea typeface="Calibri" panose="020F0502020204030204" pitchFamily="34" charset="0"/>
              </a:rPr>
              <a:t>The name was selected by Hasegawa as a reference to the Shakespearean play Othello, the Moor of Venice, referring to the conflict between the Moor Othello and Iago, and more controversially, to the unfolding drama between Othello, who is black, and Desdemona, who is white. </a:t>
            </a:r>
            <a:r>
              <a:rPr lang="en-US" sz="800" dirty="0">
                <a:effectLst/>
                <a:latin typeface="Times New Roman" panose="02020603050405020304" pitchFamily="18" charset="0"/>
                <a:ea typeface="Calibri" panose="020F0502020204030204" pitchFamily="34" charset="0"/>
              </a:rPr>
              <a:t>It was invented in </a:t>
            </a:r>
            <a:r>
              <a:rPr lang="en-US" sz="1100" b="1" i="0" dirty="0">
                <a:solidFill>
                  <a:srgbClr val="202124"/>
                </a:solidFill>
                <a:effectLst/>
                <a:latin typeface="arial" panose="020B0604020202020204" pitchFamily="34" charset="0"/>
              </a:rPr>
              <a:t>one thousand eight hundred and eighty-third.</a:t>
            </a:r>
            <a:endParaRPr lang="en-US" dirty="0">
              <a:solidFill>
                <a:schemeClr val="dk1"/>
              </a:solidFill>
            </a:endParaRP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The rules of the game are pretty straightforward, the game traditionally begins with four discs placed in the middle of the board, two for white and two for black player. Black moves first. Black must place a black disc on the board, in such a way that there is at least one straight (horizontal, vertical, or diagonal) occupied line between the new disc and another black disc, with one or more contiguous white pieces between them.</a:t>
            </a: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After placing the disc, Black flips all white discs lying on a straight line between the new disc and any existing black discs. All flipped discs are now black. Now White plays. This player operates under the same rules, with the roles reversed.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63398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Deep learning (also known as deep structured learning) is part of a broader family of machine learning methods based on artificial neural networks with representation learning. </a:t>
            </a:r>
            <a:r>
              <a:rPr lang="en-US" sz="1800" dirty="0">
                <a:effectLst/>
                <a:latin typeface="Times New Roman" panose="02020603050405020304" pitchFamily="18" charset="0"/>
                <a:ea typeface="Calibri" panose="020F0502020204030204" pitchFamily="34" charset="0"/>
              </a:rPr>
              <a:t>The adjective "deep" in deep learning refers to the use of multiple layers in the network.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Deep learning, the sub-class of machine learning, are used in many domains and have a broad set of applications in the real world like: image recognition, recommendation systems, mobile advertising and others.</a:t>
            </a:r>
          </a:p>
          <a:p>
            <a:pPr marL="0" lvl="0" indent="0" algn="l" rtl="0">
              <a:spcBef>
                <a:spcPts val="0"/>
              </a:spcBef>
              <a:spcAft>
                <a:spcPts val="0"/>
              </a:spcAft>
              <a:buNone/>
            </a:pPr>
            <a:endParaRPr lang="en-US"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Most modern deep learning models are based on artificial neural networks, specifically convolutional neural networks. Convolutional neural networks are regularized versions of multilayer </a:t>
            </a:r>
            <a:r>
              <a:rPr lang="en-US" sz="1800" dirty="0" err="1">
                <a:effectLst/>
                <a:latin typeface="Times New Roman" panose="02020603050405020304" pitchFamily="18" charset="0"/>
                <a:ea typeface="Calibri" panose="020F0502020204030204" pitchFamily="34" charset="0"/>
              </a:rPr>
              <a:t>perceptrons</a:t>
            </a:r>
            <a:r>
              <a:rPr lang="en-US" sz="1800" dirty="0">
                <a:effectLst/>
                <a:latin typeface="Times New Roman" panose="02020603050405020304" pitchFamily="18" charset="0"/>
                <a:ea typeface="Calibri" panose="020F0502020204030204" pitchFamily="34" charset="0"/>
              </a:rPr>
              <a:t>. Multilayer </a:t>
            </a:r>
            <a:r>
              <a:rPr lang="en-US" sz="1800" dirty="0" err="1">
                <a:effectLst/>
                <a:latin typeface="Times New Roman" panose="02020603050405020304" pitchFamily="18" charset="0"/>
                <a:ea typeface="Calibri" panose="020F0502020204030204" pitchFamily="34" charset="0"/>
              </a:rPr>
              <a:t>perceptrons</a:t>
            </a:r>
            <a:r>
              <a:rPr lang="en-US" sz="1800" dirty="0">
                <a:effectLst/>
                <a:latin typeface="Times New Roman" panose="02020603050405020304" pitchFamily="18" charset="0"/>
                <a:ea typeface="Calibri" panose="020F0502020204030204" pitchFamily="34" charset="0"/>
              </a:rPr>
              <a:t> usually mean fully connected networks, that is, each neuron in one layer is connected to all neurons in the next layer. </a:t>
            </a:r>
          </a:p>
          <a:p>
            <a:pPr marL="0" lvl="0" indent="0" algn="l" rtl="0">
              <a:spcBef>
                <a:spcPts val="0"/>
              </a:spcBef>
              <a:spcAft>
                <a:spcPts val="0"/>
              </a:spcAft>
              <a:buNone/>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In this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paper</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I will present a state of the art deep learning method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(that uses a convolutional neural network)</a:t>
            </a:r>
            <a:r>
              <a:rPr lang="ro-RO" sz="1800" dirty="0">
                <a:effectLst/>
                <a:latin typeface="Times New Roman" panose="02020603050405020304" pitchFamily="18" charset="0"/>
                <a:ea typeface="Calibri" panose="020F0502020204030204" pitchFamily="34" charset="0"/>
                <a:cs typeface="Times New Roman" panose="02020603050405020304" pitchFamily="18" charset="0"/>
              </a:rPr>
              <a:t>, combined with a stochastic method, implemented in an online self-playing system that will try to play &amp; win against a computer opponent in the board game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“Othello”.</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61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can be seen in this figure that the system is mainly structured around the Othello Adaptive Model and it uses three RESTful POST API requests to simulate the game on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eothello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dot com.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adaptive model presented here uses two sub-models combined and saved in memory:</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2400" dirty="0">
                <a:solidFill>
                  <a:schemeClr val="dk1"/>
                </a:solidFill>
              </a:rPr>
              <a:t>-      The predefined weight matrices/tables which uses saved tables in memory to decide which move to take </a:t>
            </a: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2400" dirty="0">
                <a:solidFill>
                  <a:schemeClr val="dk1"/>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deep learning model</a:t>
            </a: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 main program is implemented in Python version three dot eight, using the Requests HTTP Library for the RESTful API requests, </a:t>
            </a:r>
            <a:r>
              <a:rPr lang="en-US" sz="1800" dirty="0" err="1">
                <a:solidFill>
                  <a:srgbClr val="000000"/>
                </a:solidFill>
                <a:effectLst/>
                <a:latin typeface="Times New Roman" panose="02020603050405020304" pitchFamily="18" charset="0"/>
                <a:ea typeface="Times New Roman" panose="02020603050405020304" pitchFamily="18" charset="0"/>
              </a:rPr>
              <a:t>Tensorflow</a:t>
            </a:r>
            <a:r>
              <a:rPr lang="en-US" sz="1800" dirty="0">
                <a:solidFill>
                  <a:srgbClr val="000000"/>
                </a:solidFill>
                <a:effectLst/>
                <a:latin typeface="Times New Roman" panose="02020603050405020304" pitchFamily="18" charset="0"/>
                <a:ea typeface="Times New Roman" panose="02020603050405020304" pitchFamily="18" charset="0"/>
              </a:rPr>
              <a:t> and </a:t>
            </a:r>
            <a:r>
              <a:rPr lang="en-US" sz="1800" dirty="0" err="1">
                <a:solidFill>
                  <a:srgbClr val="000000"/>
                </a:solidFill>
                <a:effectLst/>
                <a:latin typeface="Times New Roman" panose="02020603050405020304" pitchFamily="18" charset="0"/>
                <a:ea typeface="Times New Roman" panose="02020603050405020304" pitchFamily="18" charset="0"/>
              </a:rPr>
              <a:t>keras</a:t>
            </a:r>
            <a:r>
              <a:rPr lang="en-US" sz="1800" dirty="0">
                <a:solidFill>
                  <a:srgbClr val="000000"/>
                </a:solidFill>
                <a:effectLst/>
                <a:latin typeface="Times New Roman" panose="02020603050405020304" pitchFamily="18" charset="0"/>
                <a:ea typeface="Times New Roman" panose="02020603050405020304" pitchFamily="18" charset="0"/>
              </a:rPr>
              <a:t> for the Deep learning model, </a:t>
            </a:r>
            <a:r>
              <a:rPr lang="en-US" sz="1800" dirty="0" err="1">
                <a:solidFill>
                  <a:srgbClr val="000000"/>
                </a:solidFill>
                <a:effectLst/>
                <a:latin typeface="Times New Roman" panose="02020603050405020304" pitchFamily="18" charset="0"/>
                <a:ea typeface="Times New Roman" panose="02020603050405020304" pitchFamily="18" charset="0"/>
              </a:rPr>
              <a:t>numpy</a:t>
            </a:r>
            <a:r>
              <a:rPr lang="en-US" sz="1800" dirty="0">
                <a:solidFill>
                  <a:srgbClr val="000000"/>
                </a:solidFill>
                <a:effectLst/>
                <a:latin typeface="Times New Roman" panose="02020603050405020304" pitchFamily="18" charset="0"/>
                <a:ea typeface="Times New Roman" panose="02020603050405020304" pitchFamily="18" charset="0"/>
              </a:rPr>
              <a:t> for working with matrices and matplotlib for visualizing different data &amp; statistics from the game</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following slides, I will present all the techniques implemented for the this adaptive system.</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5112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deep learning model uses a collection of datasets from different sources for the learning process. The datasets are the following: a csv file from Kaggle with over ten thousand games hosted on </a:t>
            </a:r>
            <a:r>
              <a:rPr lang="en-US" dirty="0" err="1"/>
              <a:t>eothello</a:t>
            </a:r>
            <a:r>
              <a:rPr lang="en-US" dirty="0"/>
              <a:t>, a dataset containing matches between professional Othello players and a dataset of matches played by our implementation of the adaptive model.</a:t>
            </a:r>
            <a:endParaRPr lang="ro-RO"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saving the information from the datasets, we are only parsing the result winner attribute (which can be black or white or draw) and the moves field text (which is a full string of symbols representing the cell in the board with a notation similar to chess), disposing the other redundant fields.</a:t>
            </a:r>
            <a:endParaRPr dirty="0"/>
          </a:p>
        </p:txBody>
      </p:sp>
    </p:spTree>
    <p:extLst>
      <p:ext uri="{BB962C8B-B14F-4D97-AF65-F5344CB8AC3E}">
        <p14:creationId xmlns:p14="http://schemas.microsoft.com/office/powerpoint/2010/main" val="286000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Preprocessing is the process by which data is cleaned and normalized, this being the most important step in a project working with machine learning algorithms. </a:t>
            </a:r>
            <a:r>
              <a:rPr lang="en-US" sz="2400" dirty="0">
                <a:solidFill>
                  <a:schemeClr val="dk1"/>
                </a:solidFill>
              </a:rPr>
              <a:t>Lack of this process can make the learning process difficult and can negatively affect the quality of the results, often the learning algorithm returning false results without a pre-processing step.</a:t>
            </a: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rPr>
              <a:t>This method implements file parser functions for different dataset formats, makes conversion between the in-program table board and the board from the </a:t>
            </a:r>
            <a:r>
              <a:rPr lang="en-US" sz="1800" dirty="0" err="1">
                <a:effectLst/>
                <a:latin typeface="Times New Roman" panose="02020603050405020304" pitchFamily="18" charset="0"/>
              </a:rPr>
              <a:t>eothello</a:t>
            </a:r>
            <a:r>
              <a:rPr lang="en-US" sz="1800" dirty="0">
                <a:effectLst/>
                <a:latin typeface="Times New Roman" panose="02020603050405020304" pitchFamily="18" charset="0"/>
              </a:rPr>
              <a:t> dot com website, and other methods.</a:t>
            </a: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rPr>
              <a:t>Another process in the pre-processing phase is the normalization step. I</a:t>
            </a:r>
            <a:r>
              <a:rPr lang="en-US" sz="1800" dirty="0">
                <a:effectLst/>
                <a:latin typeface="Times New Roman" panose="02020603050405020304" pitchFamily="18" charset="0"/>
                <a:ea typeface="Calibri" panose="020F0502020204030204" pitchFamily="34" charset="0"/>
              </a:rPr>
              <a:t>n the simplest cases, normalization means adjusting values measured on different scales to a notionally common scale, often prior to averaging. We use normalization for the prediction phase in the predefined weight matrices model with the equation presented here.</a:t>
            </a:r>
            <a:endParaRPr lang="en-US" sz="1800" dirty="0">
              <a:effectLst/>
              <a:latin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6275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our adaptive systems, we use three rest request methods to play a game on </a:t>
            </a:r>
            <a:r>
              <a:rPr lang="en-US" dirty="0" err="1"/>
              <a:t>eothello</a:t>
            </a:r>
            <a:r>
              <a:rPr lang="en-US" dirty="0"/>
              <a:t> dot com against another computer player implemented by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method, add a challenge, </a:t>
            </a:r>
            <a:r>
              <a:rPr lang="en-US" sz="1100" dirty="0">
                <a:latin typeface="Barlow" panose="00000500000000000000" pitchFamily="2" charset="0"/>
              </a:rPr>
              <a:t>creates a game on </a:t>
            </a:r>
            <a:r>
              <a:rPr lang="en-US" sz="1100" dirty="0" err="1">
                <a:latin typeface="Barlow" panose="00000500000000000000" pitchFamily="2" charset="0"/>
              </a:rPr>
              <a:t>eothello</a:t>
            </a:r>
            <a:r>
              <a:rPr lang="en-US" sz="1100" dirty="0">
                <a:latin typeface="Barlow" panose="00000500000000000000" pitchFamily="2" charset="0"/>
              </a:rPr>
              <a:t> with the </a:t>
            </a:r>
            <a:r>
              <a:rPr lang="en-US" sz="1100" dirty="0" err="1">
                <a:latin typeface="Barlow" panose="00000500000000000000" pitchFamily="2" charset="0"/>
              </a:rPr>
              <a:t>playerid</a:t>
            </a:r>
            <a:r>
              <a:rPr lang="en-US" sz="1100" dirty="0">
                <a:latin typeface="Barlow" panose="00000500000000000000" pitchFamily="2" charset="0"/>
              </a:rPr>
              <a:t> specified in the request endpoint path. This request returns a </a:t>
            </a:r>
            <a:r>
              <a:rPr lang="en-US" sz="1100" dirty="0" err="1">
                <a:latin typeface="Barlow" panose="00000500000000000000" pitchFamily="2" charset="0"/>
              </a:rPr>
              <a:t>game_id</a:t>
            </a:r>
            <a:r>
              <a:rPr lang="en-US" sz="1100" dirty="0">
                <a:latin typeface="Barlow" panose="00000500000000000000" pitchFamily="2" charset="0"/>
              </a:rPr>
              <a:t> parameter to be used for the other requests.</a:t>
            </a:r>
            <a:endParaRPr lang="ro-RO" sz="1100" dirty="0">
              <a:latin typeface="Barlow"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method, get game updates, </a:t>
            </a:r>
            <a:r>
              <a:rPr lang="en-US" sz="1100" dirty="0">
                <a:latin typeface="Barlow" panose="00000500000000000000" pitchFamily="2" charset="0"/>
              </a:rPr>
              <a:t>allows the player to receive update about the state of the game. This request returns the server time, the turn for the player who should move, the winner if exists, empty otherwise, the previous moves played and the next update in milliseconds. It also uses the body format described here where </a:t>
            </a:r>
            <a:r>
              <a:rPr lang="en-US" sz="1100" dirty="0" err="1">
                <a:latin typeface="Barlow" panose="00000500000000000000" pitchFamily="2" charset="0"/>
              </a:rPr>
              <a:t>game_id</a:t>
            </a:r>
            <a:r>
              <a:rPr lang="en-US" sz="1100" dirty="0">
                <a:latin typeface="Barlow" panose="00000500000000000000" pitchFamily="2" charset="0"/>
              </a:rPr>
              <a:t> is the parameter returned from add a challenge request and the </a:t>
            </a:r>
            <a:r>
              <a:rPr lang="en-US" sz="1100" dirty="0" err="1">
                <a:latin typeface="Barlow" panose="00000500000000000000" pitchFamily="2" charset="0"/>
              </a:rPr>
              <a:t>last_board_moves</a:t>
            </a:r>
            <a:r>
              <a:rPr lang="en-US" sz="1100" dirty="0">
                <a:latin typeface="Barlow" panose="00000500000000000000" pitchFamily="2" charset="0"/>
              </a:rPr>
              <a:t> is the string of moves with the Othello notation until that point.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Barlow" panose="00000500000000000000" pitchFamily="2" charset="0"/>
              </a:rPr>
              <a:t>The last method, make a move, allows the player to make a move on the board. This request only returns the color of the player who has to move for the current turn.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Barlow"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Barlow" panose="00000500000000000000" pitchFamily="2" charset="0"/>
              </a:rPr>
              <a:t>Using these methods, we have all the necessities to play a game on their website using their API.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181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ba4cf8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ba4cf8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I have explained the rules of the classical mode in Othello and how a player can make a move on board and capture the opponent disks. The main idea here is that the a piece should look in all of it’s eight directions (up, down, left, right, diagonals upper-left, upper-right, lower-left, lower-right), if there is no piece there, then the player can not move in that direction, if there is a piece it will need to look forward in that direction until it finds a new empty space, if there is an empty space in that direction and the previous piece is of opposite color, the player will capture the empty space and all of the pieces in that direction and change their color to the player’s color, if the previous piece color is of the same color, then the player can not place a piece in that empty space. When looking for valid moves, we need to search every self color piece with the condition stated before and adding them to a set of valid matrix positions. We use a set to avoid adding the same position in the valid moves list.</a:t>
            </a:r>
            <a:endParaRPr lang="ro-RO"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55559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4ba4cf8a5_1_39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e4ba4cf8a5_1_39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main of idea of this model is based on taking into the account the ways we can win at the board game Othello. </a:t>
            </a:r>
            <a:r>
              <a:rPr lang="en-US" sz="1800" dirty="0">
                <a:effectLst/>
                <a:latin typeface="Times New Roman" panose="02020603050405020304" pitchFamily="18" charset="0"/>
                <a:ea typeface="Calibri" panose="020F0502020204030204" pitchFamily="34" charset="0"/>
              </a:rPr>
              <a:t>Capturing the corners ensures us that the corner disks are safe from being captured.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Although, capturing the corner is safe, </a:t>
            </a:r>
            <a:r>
              <a:rPr lang="en-US" sz="1800" dirty="0">
                <a:effectLst/>
                <a:latin typeface="Times New Roman" panose="02020603050405020304" pitchFamily="18" charset="0"/>
                <a:ea typeface="Calibri" panose="020F0502020204030204" pitchFamily="34" charset="0"/>
              </a:rPr>
              <a:t>all the positions near the corners are very dangerous to place a disk on there, this will ensure that the other player can then place a disk on the corner, thus capturing the near-corner disks.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Taking all these points into account, a team of researchers came with two performant tables that solves the problem of thinking on where is the best move to take on board, based on a value on that position called weights, positive weights representing a higher bias for the win and negative values representing the higher change of losing when placing the disk in that position. These tables are called </a:t>
            </a:r>
            <a:r>
              <a:rPr lang="en-US" sz="1800" dirty="0" err="1">
                <a:effectLst/>
                <a:latin typeface="Times New Roman" panose="02020603050405020304" pitchFamily="18" charset="0"/>
                <a:ea typeface="Calibri" panose="020F0502020204030204" pitchFamily="34" charset="0"/>
              </a:rPr>
              <a:t>Heur</a:t>
            </a:r>
            <a:r>
              <a:rPr lang="en-US" sz="1800" dirty="0">
                <a:effectLst/>
                <a:latin typeface="Times New Roman" panose="02020603050405020304" pitchFamily="18" charset="0"/>
                <a:ea typeface="Calibri" panose="020F0502020204030204" pitchFamily="34" charset="0"/>
              </a:rPr>
              <a:t> &amp; Bench matrices.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Although, these tables are different, they are both reduced to the main idea, prioritizing the corner, avoiding the dangerous zone and playing a strategical game of controlling the middle.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The values from the tables are normalized when implemented based on the formula presented on the normalization slide.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335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839425" y="892450"/>
            <a:ext cx="4345200" cy="2790000"/>
          </a:xfrm>
          <a:prstGeom prst="rect">
            <a:avLst/>
          </a:prstGeom>
        </p:spPr>
        <p:txBody>
          <a:bodyPr spcFirstLastPara="1" wrap="square" lIns="91425" tIns="91425" rIns="91425" bIns="91425" anchor="t" anchorCtr="0">
            <a:noAutofit/>
          </a:bodyPr>
          <a:lstStyle>
            <a:lvl1pPr lvl="0" algn="l">
              <a:spcBef>
                <a:spcPts val="0"/>
              </a:spcBef>
              <a:spcAft>
                <a:spcPts val="0"/>
              </a:spcAft>
              <a:buSzPts val="3500"/>
              <a:buNone/>
              <a:defRPr sz="58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0" name="Google Shape;10;p2"/>
          <p:cNvSpPr txBox="1">
            <a:spLocks noGrp="1"/>
          </p:cNvSpPr>
          <p:nvPr>
            <p:ph type="subTitle" idx="1"/>
          </p:nvPr>
        </p:nvSpPr>
        <p:spPr>
          <a:xfrm>
            <a:off x="839425" y="3596000"/>
            <a:ext cx="4109100" cy="442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Roboto Slab Light"/>
              <a:buNone/>
              <a:defRPr sz="1600">
                <a:solidFill>
                  <a:schemeClr val="dk1"/>
                </a:solidFill>
                <a:latin typeface="Barlow"/>
                <a:ea typeface="Barlow"/>
                <a:cs typeface="Barlow"/>
                <a:sym typeface="Barlow"/>
              </a:defRPr>
            </a:lvl1pPr>
            <a:lvl2pPr lvl="1">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2pPr>
            <a:lvl3pPr lvl="2">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3pPr>
            <a:lvl4pPr lvl="3">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4pPr>
            <a:lvl5pPr lvl="4">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5pPr>
            <a:lvl6pPr lvl="5">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6pPr>
            <a:lvl7pPr lvl="6">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7pPr>
            <a:lvl8pPr lvl="7">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8pPr>
            <a:lvl9pPr lvl="8">
              <a:spcBef>
                <a:spcPts val="0"/>
              </a:spcBef>
              <a:spcAft>
                <a:spcPts val="0"/>
              </a:spcAft>
              <a:buClr>
                <a:schemeClr val="lt1"/>
              </a:buClr>
              <a:buSzPts val="1400"/>
              <a:buFont typeface="Roboto Slab Light"/>
              <a:buNone/>
              <a:defRPr>
                <a:solidFill>
                  <a:schemeClr val="lt1"/>
                </a:solidFill>
                <a:latin typeface="Roboto Slab Light"/>
                <a:ea typeface="Roboto Slab Light"/>
                <a:cs typeface="Roboto Slab Light"/>
                <a:sym typeface="Roboto Slab Light"/>
              </a:defRPr>
            </a:lvl9pPr>
          </a:lstStyle>
          <a:p>
            <a:endParaRPr/>
          </a:p>
        </p:txBody>
      </p:sp>
      <p:sp>
        <p:nvSpPr>
          <p:cNvPr id="11" name="Google Shape;11;p2"/>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2"/>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2"/>
          <p:cNvSpPr/>
          <p:nvPr/>
        </p:nvSpPr>
        <p:spPr>
          <a:xfrm>
            <a:off x="6745307" y="5203897"/>
            <a:ext cx="489268" cy="5382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CUSTOM_10_1">
    <p:spTree>
      <p:nvGrpSpPr>
        <p:cNvPr id="1" name="Shape 191"/>
        <p:cNvGrpSpPr/>
        <p:nvPr/>
      </p:nvGrpSpPr>
      <p:grpSpPr>
        <a:xfrm>
          <a:off x="0" y="0"/>
          <a:ext cx="0" cy="0"/>
          <a:chOff x="0" y="0"/>
          <a:chExt cx="0" cy="0"/>
        </a:xfrm>
      </p:grpSpPr>
      <p:sp>
        <p:nvSpPr>
          <p:cNvPr id="192" name="Google Shape;192;p32"/>
          <p:cNvSpPr txBox="1">
            <a:spLocks noGrp="1"/>
          </p:cNvSpPr>
          <p:nvPr>
            <p:ph type="body" idx="1"/>
          </p:nvPr>
        </p:nvSpPr>
        <p:spPr>
          <a:xfrm>
            <a:off x="686412" y="999275"/>
            <a:ext cx="3960300" cy="33813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93" name="Google Shape;193;p32"/>
          <p:cNvSpPr txBox="1">
            <a:spLocks noGrp="1"/>
          </p:cNvSpPr>
          <p:nvPr>
            <p:ph type="body" idx="2"/>
          </p:nvPr>
        </p:nvSpPr>
        <p:spPr>
          <a:xfrm>
            <a:off x="4497288" y="2150625"/>
            <a:ext cx="3960300" cy="222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solidFill>
                  <a:schemeClr val="dk1"/>
                </a:solidFill>
              </a:defRPr>
            </a:lvl1pPr>
            <a:lvl2pPr marL="914400" lvl="1" indent="-317500" rtl="0">
              <a:lnSpc>
                <a:spcPct val="115000"/>
              </a:lnSpc>
              <a:spcBef>
                <a:spcPts val="10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194" name="Google Shape;194;p32"/>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5" name="Google Shape;195;p32"/>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196" name="Google Shape;196;p32"/>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21_1_1_1_1">
    <p:spTree>
      <p:nvGrpSpPr>
        <p:cNvPr id="1" name="Shape 241"/>
        <p:cNvGrpSpPr/>
        <p:nvPr/>
      </p:nvGrpSpPr>
      <p:grpSpPr>
        <a:xfrm>
          <a:off x="0" y="0"/>
          <a:ext cx="0" cy="0"/>
          <a:chOff x="0" y="0"/>
          <a:chExt cx="0" cy="0"/>
        </a:xfrm>
      </p:grpSpPr>
      <p:cxnSp>
        <p:nvCxnSpPr>
          <p:cNvPr id="242" name="Google Shape;242;p37"/>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
        <p:nvSpPr>
          <p:cNvPr id="243" name="Google Shape;243;p37"/>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21_1_1_1_1_1">
    <p:spTree>
      <p:nvGrpSpPr>
        <p:cNvPr id="1" name="Shape 244"/>
        <p:cNvGrpSpPr/>
        <p:nvPr/>
      </p:nvGrpSpPr>
      <p:grpSpPr>
        <a:xfrm>
          <a:off x="0" y="0"/>
          <a:ext cx="0" cy="0"/>
          <a:chOff x="0" y="0"/>
          <a:chExt cx="0" cy="0"/>
        </a:xfrm>
      </p:grpSpPr>
      <p:cxnSp>
        <p:nvCxnSpPr>
          <p:cNvPr id="245" name="Google Shape;245;p38"/>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grpSp>
        <p:nvGrpSpPr>
          <p:cNvPr id="246" name="Google Shape;246;p38"/>
          <p:cNvGrpSpPr/>
          <p:nvPr/>
        </p:nvGrpSpPr>
        <p:grpSpPr>
          <a:xfrm>
            <a:off x="0" y="0"/>
            <a:ext cx="9143975" cy="5143500"/>
            <a:chOff x="0" y="0"/>
            <a:chExt cx="9143975" cy="5143500"/>
          </a:xfrm>
        </p:grpSpPr>
        <p:sp>
          <p:nvSpPr>
            <p:cNvPr id="247" name="Google Shape;247;p38"/>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687025" y="914025"/>
            <a:ext cx="7770000" cy="3716100"/>
          </a:xfrm>
          <a:prstGeom prst="rect">
            <a:avLst/>
          </a:prstGeom>
          <a:noFill/>
          <a:ln>
            <a:noFill/>
          </a:ln>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Barlow"/>
              <a:buAutoNum type="arabicPeriod"/>
              <a:defRPr sz="1250">
                <a:solidFill>
                  <a:schemeClr val="lt1"/>
                </a:solidFill>
                <a:latin typeface="Barlow"/>
                <a:ea typeface="Barlow"/>
                <a:cs typeface="Barlow"/>
                <a:sym typeface="Barlow"/>
              </a:defRPr>
            </a:lvl1pPr>
            <a:lvl2pPr marL="914400" lvl="1" indent="-304800" rtl="0">
              <a:spcBef>
                <a:spcPts val="0"/>
              </a:spcBef>
              <a:spcAft>
                <a:spcPts val="0"/>
              </a:spcAft>
              <a:buClr>
                <a:srgbClr val="434343"/>
              </a:buClr>
              <a:buSzPts val="1200"/>
              <a:buFont typeface="Roboto Condensed Light"/>
              <a:buAutoNum type="alphaLcPeriod"/>
              <a:defRPr sz="1300">
                <a:solidFill>
                  <a:schemeClr val="lt1"/>
                </a:solidFill>
                <a:latin typeface="Barlow"/>
                <a:ea typeface="Barlow"/>
                <a:cs typeface="Barlow"/>
                <a:sym typeface="Barlow"/>
              </a:defRPr>
            </a:lvl2pPr>
            <a:lvl3pPr marL="1371600" lvl="2"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3pPr>
            <a:lvl4pPr marL="1828800" lvl="3" indent="-304800" rtl="0">
              <a:spcBef>
                <a:spcPts val="0"/>
              </a:spcBef>
              <a:spcAft>
                <a:spcPts val="0"/>
              </a:spcAft>
              <a:buClr>
                <a:srgbClr val="434343"/>
              </a:buClr>
              <a:buSzPts val="1200"/>
              <a:buFont typeface="Roboto Condensed Light"/>
              <a:buAutoNum type="arabicPeriod"/>
              <a:defRPr>
                <a:solidFill>
                  <a:schemeClr val="lt1"/>
                </a:solidFill>
                <a:latin typeface="Questrial"/>
                <a:ea typeface="Questrial"/>
                <a:cs typeface="Questrial"/>
                <a:sym typeface="Questrial"/>
              </a:defRPr>
            </a:lvl4pPr>
            <a:lvl5pPr marL="2286000" lvl="4" indent="-304800" rtl="0">
              <a:spcBef>
                <a:spcPts val="0"/>
              </a:spcBef>
              <a:spcAft>
                <a:spcPts val="0"/>
              </a:spcAft>
              <a:buClr>
                <a:srgbClr val="434343"/>
              </a:buClr>
              <a:buSzPts val="1200"/>
              <a:buFont typeface="Roboto Condensed Light"/>
              <a:buAutoNum type="alphaLcPeriod"/>
              <a:defRPr>
                <a:solidFill>
                  <a:schemeClr val="lt1"/>
                </a:solidFill>
                <a:latin typeface="Questrial"/>
                <a:ea typeface="Questrial"/>
                <a:cs typeface="Questrial"/>
                <a:sym typeface="Questrial"/>
              </a:defRPr>
            </a:lvl5pPr>
            <a:lvl6pPr marL="2743200" lvl="5"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6pPr>
            <a:lvl7pPr marL="3200400" lvl="6" indent="-304800" rtl="0">
              <a:spcBef>
                <a:spcPts val="0"/>
              </a:spcBef>
              <a:spcAft>
                <a:spcPts val="0"/>
              </a:spcAft>
              <a:buClr>
                <a:srgbClr val="434343"/>
              </a:buClr>
              <a:buSzPts val="1200"/>
              <a:buFont typeface="Roboto Condensed Light"/>
              <a:buAutoNum type="arabicPeriod"/>
              <a:defRPr>
                <a:solidFill>
                  <a:schemeClr val="lt1"/>
                </a:solidFill>
                <a:latin typeface="Questrial"/>
                <a:ea typeface="Questrial"/>
                <a:cs typeface="Questrial"/>
                <a:sym typeface="Questrial"/>
              </a:defRPr>
            </a:lvl7pPr>
            <a:lvl8pPr marL="3657600" lvl="7" indent="-304800" rtl="0">
              <a:spcBef>
                <a:spcPts val="0"/>
              </a:spcBef>
              <a:spcAft>
                <a:spcPts val="0"/>
              </a:spcAft>
              <a:buClr>
                <a:srgbClr val="434343"/>
              </a:buClr>
              <a:buSzPts val="1200"/>
              <a:buFont typeface="Roboto Condensed Light"/>
              <a:buAutoNum type="alphaLcPeriod"/>
              <a:defRPr>
                <a:solidFill>
                  <a:schemeClr val="lt1"/>
                </a:solidFill>
                <a:latin typeface="Questrial"/>
                <a:ea typeface="Questrial"/>
                <a:cs typeface="Questrial"/>
                <a:sym typeface="Questrial"/>
              </a:defRPr>
            </a:lvl8pPr>
            <a:lvl9pPr marL="4114800" lvl="8" indent="-304800" rtl="0">
              <a:spcBef>
                <a:spcPts val="0"/>
              </a:spcBef>
              <a:spcAft>
                <a:spcPts val="0"/>
              </a:spcAft>
              <a:buClr>
                <a:srgbClr val="434343"/>
              </a:buClr>
              <a:buSzPts val="1200"/>
              <a:buFont typeface="Roboto Condensed Light"/>
              <a:buAutoNum type="romanLcPeriod"/>
              <a:defRPr>
                <a:solidFill>
                  <a:schemeClr val="lt1"/>
                </a:solidFill>
                <a:latin typeface="Questrial"/>
                <a:ea typeface="Questrial"/>
                <a:cs typeface="Questrial"/>
                <a:sym typeface="Questrial"/>
              </a:defRPr>
            </a:lvl9pPr>
          </a:lstStyle>
          <a:p>
            <a:endParaRPr/>
          </a:p>
        </p:txBody>
      </p:sp>
      <p:sp>
        <p:nvSpPr>
          <p:cNvPr id="21" name="Google Shape;21;p4"/>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64471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
        <p:cNvGrpSpPr/>
        <p:nvPr/>
      </p:nvGrpSpPr>
      <p:grpSpPr>
        <a:xfrm>
          <a:off x="0" y="0"/>
          <a:ext cx="0" cy="0"/>
          <a:chOff x="0" y="0"/>
          <a:chExt cx="0" cy="0"/>
        </a:xfrm>
      </p:grpSpPr>
      <p:sp>
        <p:nvSpPr>
          <p:cNvPr id="67" name="Google Shape;67;p13"/>
          <p:cNvSpPr txBox="1">
            <a:spLocks noGrp="1"/>
          </p:cNvSpPr>
          <p:nvPr>
            <p:ph type="title" hasCustomPrompt="1"/>
          </p:nvPr>
        </p:nvSpPr>
        <p:spPr>
          <a:xfrm>
            <a:off x="2347075" y="2780375"/>
            <a:ext cx="1236300" cy="915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8" name="Google Shape;68;p13"/>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txBox="1">
            <a:spLocks noGrp="1"/>
          </p:cNvSpPr>
          <p:nvPr>
            <p:ph type="title" idx="2"/>
          </p:nvPr>
        </p:nvSpPr>
        <p:spPr>
          <a:xfrm>
            <a:off x="1525813" y="189282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0" name="Google Shape;70;p13"/>
          <p:cNvSpPr txBox="1">
            <a:spLocks noGrp="1"/>
          </p:cNvSpPr>
          <p:nvPr>
            <p:ph type="subTitle" idx="1"/>
          </p:nvPr>
        </p:nvSpPr>
        <p:spPr>
          <a:xfrm>
            <a:off x="1727863" y="22316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1" name="Google Shape;71;p13"/>
          <p:cNvSpPr txBox="1">
            <a:spLocks noGrp="1"/>
          </p:cNvSpPr>
          <p:nvPr>
            <p:ph type="title" idx="3"/>
          </p:nvPr>
        </p:nvSpPr>
        <p:spPr>
          <a:xfrm>
            <a:off x="4739387" y="371147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2" name="Google Shape;72;p13"/>
          <p:cNvSpPr txBox="1">
            <a:spLocks noGrp="1"/>
          </p:cNvSpPr>
          <p:nvPr>
            <p:ph type="subTitle" idx="4"/>
          </p:nvPr>
        </p:nvSpPr>
        <p:spPr>
          <a:xfrm>
            <a:off x="4941437" y="40475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3" name="Google Shape;73;p13"/>
          <p:cNvSpPr txBox="1">
            <a:spLocks noGrp="1"/>
          </p:cNvSpPr>
          <p:nvPr>
            <p:ph type="title" idx="5"/>
          </p:nvPr>
        </p:nvSpPr>
        <p:spPr>
          <a:xfrm>
            <a:off x="4739387" y="189282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4" name="Google Shape;74;p13"/>
          <p:cNvSpPr txBox="1">
            <a:spLocks noGrp="1"/>
          </p:cNvSpPr>
          <p:nvPr>
            <p:ph type="subTitle" idx="6"/>
          </p:nvPr>
        </p:nvSpPr>
        <p:spPr>
          <a:xfrm>
            <a:off x="4941437" y="22316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5" name="Google Shape;75;p13"/>
          <p:cNvSpPr txBox="1">
            <a:spLocks noGrp="1"/>
          </p:cNvSpPr>
          <p:nvPr>
            <p:ph type="title" idx="7"/>
          </p:nvPr>
        </p:nvSpPr>
        <p:spPr>
          <a:xfrm>
            <a:off x="1525813" y="3711475"/>
            <a:ext cx="2878800" cy="401700"/>
          </a:xfrm>
          <a:prstGeom prst="rect">
            <a:avLst/>
          </a:prstGeom>
          <a:noFill/>
          <a:ln>
            <a:noFill/>
          </a:ln>
        </p:spPr>
        <p:txBody>
          <a:bodyPr spcFirstLastPara="1" wrap="square" lIns="0" tIns="0" rIns="0" bIns="0" anchor="t" anchorCtr="0">
            <a:noAutofit/>
          </a:bodyPr>
          <a:lstStyle>
            <a:lvl1pPr lvl="0" rtl="0">
              <a:spcBef>
                <a:spcPts val="0"/>
              </a:spcBef>
              <a:spcAft>
                <a:spcPts val="0"/>
              </a:spcAft>
              <a:buSzPts val="1800"/>
              <a:buFont typeface="Catamaran"/>
              <a:buNone/>
              <a:defRPr sz="2500" i="0">
                <a:solidFill>
                  <a:schemeClr val="lt1"/>
                </a:solidFill>
              </a:defRPr>
            </a:lvl1pPr>
            <a:lvl2pPr lvl="1" algn="ctr" rtl="0">
              <a:spcBef>
                <a:spcPts val="0"/>
              </a:spcBef>
              <a:spcAft>
                <a:spcPts val="0"/>
              </a:spcAft>
              <a:buSzPts val="1800"/>
              <a:buFont typeface="Catamaran"/>
              <a:buNone/>
              <a:defRPr sz="1800" b="1">
                <a:latin typeface="Catamaran"/>
                <a:ea typeface="Catamaran"/>
                <a:cs typeface="Catamaran"/>
                <a:sym typeface="Catamaran"/>
              </a:defRPr>
            </a:lvl2pPr>
            <a:lvl3pPr lvl="2" algn="ctr" rtl="0">
              <a:spcBef>
                <a:spcPts val="0"/>
              </a:spcBef>
              <a:spcAft>
                <a:spcPts val="0"/>
              </a:spcAft>
              <a:buSzPts val="1800"/>
              <a:buFont typeface="Catamaran"/>
              <a:buNone/>
              <a:defRPr sz="1800" b="1">
                <a:latin typeface="Catamaran"/>
                <a:ea typeface="Catamaran"/>
                <a:cs typeface="Catamaran"/>
                <a:sym typeface="Catamaran"/>
              </a:defRPr>
            </a:lvl3pPr>
            <a:lvl4pPr lvl="3" algn="ctr" rtl="0">
              <a:spcBef>
                <a:spcPts val="0"/>
              </a:spcBef>
              <a:spcAft>
                <a:spcPts val="0"/>
              </a:spcAft>
              <a:buSzPts val="1800"/>
              <a:buFont typeface="Catamaran"/>
              <a:buNone/>
              <a:defRPr sz="1800" b="1">
                <a:latin typeface="Catamaran"/>
                <a:ea typeface="Catamaran"/>
                <a:cs typeface="Catamaran"/>
                <a:sym typeface="Catamaran"/>
              </a:defRPr>
            </a:lvl4pPr>
            <a:lvl5pPr lvl="4" algn="ctr" rtl="0">
              <a:spcBef>
                <a:spcPts val="0"/>
              </a:spcBef>
              <a:spcAft>
                <a:spcPts val="0"/>
              </a:spcAft>
              <a:buSzPts val="1800"/>
              <a:buFont typeface="Catamaran"/>
              <a:buNone/>
              <a:defRPr sz="1800" b="1">
                <a:latin typeface="Catamaran"/>
                <a:ea typeface="Catamaran"/>
                <a:cs typeface="Catamaran"/>
                <a:sym typeface="Catamaran"/>
              </a:defRPr>
            </a:lvl5pPr>
            <a:lvl6pPr lvl="5" algn="ctr" rtl="0">
              <a:spcBef>
                <a:spcPts val="0"/>
              </a:spcBef>
              <a:spcAft>
                <a:spcPts val="0"/>
              </a:spcAft>
              <a:buSzPts val="1800"/>
              <a:buFont typeface="Catamaran"/>
              <a:buNone/>
              <a:defRPr sz="1800" b="1">
                <a:latin typeface="Catamaran"/>
                <a:ea typeface="Catamaran"/>
                <a:cs typeface="Catamaran"/>
                <a:sym typeface="Catamaran"/>
              </a:defRPr>
            </a:lvl6pPr>
            <a:lvl7pPr lvl="6" algn="ctr" rtl="0">
              <a:spcBef>
                <a:spcPts val="0"/>
              </a:spcBef>
              <a:spcAft>
                <a:spcPts val="0"/>
              </a:spcAft>
              <a:buSzPts val="1800"/>
              <a:buFont typeface="Catamaran"/>
              <a:buNone/>
              <a:defRPr sz="1800" b="1">
                <a:latin typeface="Catamaran"/>
                <a:ea typeface="Catamaran"/>
                <a:cs typeface="Catamaran"/>
                <a:sym typeface="Catamaran"/>
              </a:defRPr>
            </a:lvl7pPr>
            <a:lvl8pPr lvl="7" algn="ctr" rtl="0">
              <a:spcBef>
                <a:spcPts val="0"/>
              </a:spcBef>
              <a:spcAft>
                <a:spcPts val="0"/>
              </a:spcAft>
              <a:buSzPts val="1800"/>
              <a:buFont typeface="Catamaran"/>
              <a:buNone/>
              <a:defRPr sz="1800" b="1">
                <a:latin typeface="Catamaran"/>
                <a:ea typeface="Catamaran"/>
                <a:cs typeface="Catamaran"/>
                <a:sym typeface="Catamaran"/>
              </a:defRPr>
            </a:lvl8pPr>
            <a:lvl9pPr lvl="8" algn="ctr" rtl="0">
              <a:spcBef>
                <a:spcPts val="0"/>
              </a:spcBef>
              <a:spcAft>
                <a:spcPts val="0"/>
              </a:spcAft>
              <a:buSzPts val="1800"/>
              <a:buFont typeface="Catamaran"/>
              <a:buNone/>
              <a:defRPr sz="1800" b="1">
                <a:latin typeface="Catamaran"/>
                <a:ea typeface="Catamaran"/>
                <a:cs typeface="Catamaran"/>
                <a:sym typeface="Catamaran"/>
              </a:defRPr>
            </a:lvl9pPr>
          </a:lstStyle>
          <a:p>
            <a:endParaRPr/>
          </a:p>
        </p:txBody>
      </p:sp>
      <p:sp>
        <p:nvSpPr>
          <p:cNvPr id="76" name="Google Shape;76;p13"/>
          <p:cNvSpPr txBox="1">
            <a:spLocks noGrp="1"/>
          </p:cNvSpPr>
          <p:nvPr>
            <p:ph type="subTitle" idx="8"/>
          </p:nvPr>
        </p:nvSpPr>
        <p:spPr>
          <a:xfrm>
            <a:off x="1727863" y="4047575"/>
            <a:ext cx="2474700" cy="56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Barlow"/>
                <a:ea typeface="Barlow"/>
                <a:cs typeface="Barlow"/>
                <a:sym typeface="Barlow"/>
              </a:defRPr>
            </a:lvl1pPr>
            <a:lvl2pPr lvl="1" algn="ctr" rtl="0">
              <a:spcBef>
                <a:spcPts val="0"/>
              </a:spcBef>
              <a:spcAft>
                <a:spcPts val="0"/>
              </a:spcAft>
              <a:buNone/>
              <a:defRPr sz="1400">
                <a:solidFill>
                  <a:schemeClr val="dk1"/>
                </a:solidFill>
                <a:latin typeface="Barlow"/>
                <a:ea typeface="Barlow"/>
                <a:cs typeface="Barlow"/>
                <a:sym typeface="Barlow"/>
              </a:defRPr>
            </a:lvl2pPr>
            <a:lvl3pPr lvl="2" algn="ctr" rtl="0">
              <a:spcBef>
                <a:spcPts val="0"/>
              </a:spcBef>
              <a:spcAft>
                <a:spcPts val="0"/>
              </a:spcAft>
              <a:buNone/>
              <a:defRPr sz="1400">
                <a:solidFill>
                  <a:schemeClr val="dk1"/>
                </a:solidFill>
                <a:latin typeface="Barlow"/>
                <a:ea typeface="Barlow"/>
                <a:cs typeface="Barlow"/>
                <a:sym typeface="Barlow"/>
              </a:defRPr>
            </a:lvl3pPr>
            <a:lvl4pPr lvl="3" algn="ctr" rtl="0">
              <a:spcBef>
                <a:spcPts val="0"/>
              </a:spcBef>
              <a:spcAft>
                <a:spcPts val="0"/>
              </a:spcAft>
              <a:buNone/>
              <a:defRPr sz="1400">
                <a:solidFill>
                  <a:schemeClr val="dk1"/>
                </a:solidFill>
                <a:latin typeface="Barlow"/>
                <a:ea typeface="Barlow"/>
                <a:cs typeface="Barlow"/>
                <a:sym typeface="Barlow"/>
              </a:defRPr>
            </a:lvl4pPr>
            <a:lvl5pPr lvl="4" algn="ctr" rtl="0">
              <a:spcBef>
                <a:spcPts val="0"/>
              </a:spcBef>
              <a:spcAft>
                <a:spcPts val="0"/>
              </a:spcAft>
              <a:buNone/>
              <a:defRPr sz="1400">
                <a:solidFill>
                  <a:schemeClr val="dk1"/>
                </a:solidFill>
                <a:latin typeface="Barlow"/>
                <a:ea typeface="Barlow"/>
                <a:cs typeface="Barlow"/>
                <a:sym typeface="Barlow"/>
              </a:defRPr>
            </a:lvl5pPr>
            <a:lvl6pPr lvl="5" algn="ctr" rtl="0">
              <a:spcBef>
                <a:spcPts val="0"/>
              </a:spcBef>
              <a:spcAft>
                <a:spcPts val="0"/>
              </a:spcAft>
              <a:buNone/>
              <a:defRPr sz="1400">
                <a:solidFill>
                  <a:schemeClr val="dk1"/>
                </a:solidFill>
                <a:latin typeface="Barlow"/>
                <a:ea typeface="Barlow"/>
                <a:cs typeface="Barlow"/>
                <a:sym typeface="Barlow"/>
              </a:defRPr>
            </a:lvl6pPr>
            <a:lvl7pPr lvl="6" algn="ctr" rtl="0">
              <a:spcBef>
                <a:spcPts val="0"/>
              </a:spcBef>
              <a:spcAft>
                <a:spcPts val="0"/>
              </a:spcAft>
              <a:buNone/>
              <a:defRPr sz="1400">
                <a:solidFill>
                  <a:schemeClr val="dk1"/>
                </a:solidFill>
                <a:latin typeface="Barlow"/>
                <a:ea typeface="Barlow"/>
                <a:cs typeface="Barlow"/>
                <a:sym typeface="Barlow"/>
              </a:defRPr>
            </a:lvl7pPr>
            <a:lvl8pPr lvl="7" algn="ctr" rtl="0">
              <a:spcBef>
                <a:spcPts val="0"/>
              </a:spcBef>
              <a:spcAft>
                <a:spcPts val="0"/>
              </a:spcAft>
              <a:buNone/>
              <a:defRPr sz="1400">
                <a:solidFill>
                  <a:schemeClr val="dk1"/>
                </a:solidFill>
                <a:latin typeface="Barlow"/>
                <a:ea typeface="Barlow"/>
                <a:cs typeface="Barlow"/>
                <a:sym typeface="Barlow"/>
              </a:defRPr>
            </a:lvl8pPr>
            <a:lvl9pPr lvl="8" algn="ctr" rtl="0">
              <a:spcBef>
                <a:spcPts val="0"/>
              </a:spcBef>
              <a:spcAft>
                <a:spcPts val="0"/>
              </a:spcAft>
              <a:buNone/>
              <a:defRPr sz="1400">
                <a:solidFill>
                  <a:schemeClr val="dk1"/>
                </a:solidFill>
                <a:latin typeface="Barlow"/>
                <a:ea typeface="Barlow"/>
                <a:cs typeface="Barlow"/>
                <a:sym typeface="Barlow"/>
              </a:defRPr>
            </a:lvl9pPr>
          </a:lstStyle>
          <a:p>
            <a:endParaRPr/>
          </a:p>
        </p:txBody>
      </p:sp>
      <p:sp>
        <p:nvSpPr>
          <p:cNvPr id="77" name="Google Shape;77;p13"/>
          <p:cNvSpPr txBox="1">
            <a:spLocks noGrp="1"/>
          </p:cNvSpPr>
          <p:nvPr>
            <p:ph type="title" idx="9" hasCustomPrompt="1"/>
          </p:nvPr>
        </p:nvSpPr>
        <p:spPr>
          <a:xfrm>
            <a:off x="5560629" y="2785034"/>
            <a:ext cx="1236300" cy="915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title" idx="13" hasCustomPrompt="1"/>
          </p:nvPr>
        </p:nvSpPr>
        <p:spPr>
          <a:xfrm>
            <a:off x="2347075" y="963175"/>
            <a:ext cx="1236300" cy="920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title" idx="14" hasCustomPrompt="1"/>
          </p:nvPr>
        </p:nvSpPr>
        <p:spPr>
          <a:xfrm>
            <a:off x="5560626" y="967858"/>
            <a:ext cx="1236300" cy="920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0" name="Google Shape;80;p13"/>
          <p:cNvSpPr txBox="1">
            <a:spLocks noGrp="1"/>
          </p:cNvSpPr>
          <p:nvPr>
            <p:ph type="title" idx="15"/>
          </p:nvPr>
        </p:nvSpPr>
        <p:spPr>
          <a:xfrm>
            <a:off x="825850" y="358275"/>
            <a:ext cx="7444800" cy="51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13"/>
          <p:cNvSpPr/>
          <p:nvPr/>
        </p:nvSpPr>
        <p:spPr>
          <a:xfrm>
            <a:off x="8562275"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0" y="0"/>
            <a:ext cx="581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3"/>
          <p:cNvCxnSpPr/>
          <p:nvPr/>
        </p:nvCxnSpPr>
        <p:spPr>
          <a:xfrm>
            <a:off x="1425600" y="4854375"/>
            <a:ext cx="6308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86298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13825" y="1161025"/>
            <a:ext cx="7630200" cy="3461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rtl="0">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
        <p:nvSpPr>
          <p:cNvPr id="7" name="Google Shape;7;p1"/>
          <p:cNvSpPr txBox="1">
            <a:spLocks noGrp="1"/>
          </p:cNvSpPr>
          <p:nvPr>
            <p:ph type="title"/>
          </p:nvPr>
        </p:nvSpPr>
        <p:spPr>
          <a:xfrm>
            <a:off x="830025" y="227975"/>
            <a:ext cx="7028400" cy="511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1pPr>
            <a:lvl2pPr lvl="1"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2pPr>
            <a:lvl3pPr lvl="2"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3pPr>
            <a:lvl4pPr lvl="3"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4pPr>
            <a:lvl5pPr lvl="4"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5pPr>
            <a:lvl6pPr lvl="5"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6pPr>
            <a:lvl7pPr lvl="6"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7pPr>
            <a:lvl8pPr lvl="7"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8pPr>
            <a:lvl9pPr lvl="8" algn="ctr">
              <a:spcBef>
                <a:spcPts val="0"/>
              </a:spcBef>
              <a:spcAft>
                <a:spcPts val="0"/>
              </a:spcAft>
              <a:buClr>
                <a:schemeClr val="dk1"/>
              </a:buClr>
              <a:buSzPts val="3500"/>
              <a:buFont typeface="Teko"/>
              <a:buNone/>
              <a:defRPr sz="3500">
                <a:solidFill>
                  <a:schemeClr val="dk1"/>
                </a:solidFill>
                <a:latin typeface="Teko"/>
                <a:ea typeface="Teko"/>
                <a:cs typeface="Teko"/>
                <a:sym typeface="Tek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8" r:id="rId3"/>
    <p:sldLayoutId id="2147483683" r:id="rId4"/>
    <p:sldLayoutId id="2147483684" r:id="rId5"/>
    <p:sldLayoutId id="2147483689" r:id="rId6"/>
    <p:sldLayoutId id="214748369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839426" y="892450"/>
            <a:ext cx="3948026" cy="2273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5400" dirty="0"/>
              <a:t>Deep Learning</a:t>
            </a:r>
            <a:br>
              <a:rPr lang="en" sz="5400" dirty="0"/>
            </a:br>
            <a:r>
              <a:rPr lang="en" sz="5400" dirty="0"/>
              <a:t>in Othello games</a:t>
            </a:r>
            <a:br>
              <a:rPr lang="en" dirty="0"/>
            </a:br>
            <a:r>
              <a:rPr lang="en" sz="4400" dirty="0">
                <a:solidFill>
                  <a:schemeClr val="bg1">
                    <a:lumMod val="60000"/>
                    <a:lumOff val="40000"/>
                  </a:schemeClr>
                </a:solidFill>
              </a:rPr>
              <a:t>Dissertation</a:t>
            </a:r>
            <a:endParaRPr dirty="0">
              <a:solidFill>
                <a:schemeClr val="bg1">
                  <a:lumMod val="60000"/>
                  <a:lumOff val="40000"/>
                </a:schemeClr>
              </a:solidFill>
              <a:latin typeface="Teko Light"/>
              <a:ea typeface="Teko Light"/>
              <a:cs typeface="Teko Light"/>
              <a:sym typeface="Teko Light"/>
            </a:endParaRPr>
          </a:p>
        </p:txBody>
      </p:sp>
      <p:sp>
        <p:nvSpPr>
          <p:cNvPr id="260" name="Google Shape;260;p42"/>
          <p:cNvSpPr txBox="1">
            <a:spLocks noGrp="1"/>
          </p:cNvSpPr>
          <p:nvPr>
            <p:ph type="subTitle" idx="1"/>
          </p:nvPr>
        </p:nvSpPr>
        <p:spPr>
          <a:xfrm>
            <a:off x="929574" y="3591643"/>
            <a:ext cx="3857878" cy="7762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Specialization:  Advanced Computing Systems</a:t>
            </a:r>
          </a:p>
          <a:p>
            <a:pPr marL="0" lvl="0" indent="0" algn="l" rtl="0">
              <a:spcBef>
                <a:spcPts val="0"/>
              </a:spcBef>
              <a:spcAft>
                <a:spcPts val="0"/>
              </a:spcAft>
              <a:buNone/>
            </a:pPr>
            <a:r>
              <a:rPr lang="en-US" sz="1400" dirty="0"/>
              <a:t>Coordinator:  Conf. dr. </a:t>
            </a:r>
            <a:r>
              <a:rPr lang="en-US" sz="1400" dirty="0" err="1"/>
              <a:t>ing</a:t>
            </a:r>
            <a:r>
              <a:rPr lang="en-US" sz="1400" dirty="0"/>
              <a:t>. Morariu Daniel</a:t>
            </a:r>
          </a:p>
          <a:p>
            <a:pPr marL="0" lvl="0" indent="0" algn="l" rtl="0">
              <a:spcBef>
                <a:spcPts val="0"/>
              </a:spcBef>
              <a:spcAft>
                <a:spcPts val="0"/>
              </a:spcAft>
              <a:buNone/>
            </a:pPr>
            <a:r>
              <a:rPr lang="en-US" sz="1400" dirty="0"/>
              <a:t>Graduate:  </a:t>
            </a:r>
            <a:r>
              <a:rPr lang="en-US" sz="1400" dirty="0" err="1"/>
              <a:t>Bărbulescu</a:t>
            </a:r>
            <a:r>
              <a:rPr lang="en-US" sz="1400" dirty="0"/>
              <a:t> Adrian</a:t>
            </a:r>
          </a:p>
        </p:txBody>
      </p:sp>
      <p:sp>
        <p:nvSpPr>
          <p:cNvPr id="261" name="Google Shape;261;p42"/>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2">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42"/>
          <p:cNvGrpSpPr/>
          <p:nvPr/>
        </p:nvGrpSpPr>
        <p:grpSpPr>
          <a:xfrm>
            <a:off x="8166223" y="251750"/>
            <a:ext cx="290744" cy="163675"/>
            <a:chOff x="1475808" y="254825"/>
            <a:chExt cx="388592" cy="163675"/>
          </a:xfrm>
        </p:grpSpPr>
        <p:cxnSp>
          <p:nvCxnSpPr>
            <p:cNvPr id="264" name="Google Shape;264;p42"/>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65" name="Google Shape;265;p42"/>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42"/>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272" name="Google Shape;272;p42">
            <a:hlinkClick r:id="" action="ppaction://noaction"/>
          </p:cNvPr>
          <p:cNvSpPr txBox="1"/>
          <p:nvPr/>
        </p:nvSpPr>
        <p:spPr>
          <a:xfrm>
            <a:off x="3031165" y="92537"/>
            <a:ext cx="3081669" cy="3228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hlink"/>
                </a:solidFill>
                <a:uFill>
                  <a:noFill/>
                </a:uFill>
                <a:latin typeface="Teko"/>
                <a:ea typeface="Teko"/>
                <a:cs typeface="Teko"/>
                <a:sym typeface="Teko"/>
              </a:rPr>
              <a:t>“LUCIAN BLAGA” UNIVERSITY OF SIBIU</a:t>
            </a:r>
          </a:p>
          <a:p>
            <a:pPr marL="0" lvl="0" indent="0" algn="ctr" rtl="0">
              <a:spcBef>
                <a:spcPts val="0"/>
              </a:spcBef>
              <a:spcAft>
                <a:spcPts val="0"/>
              </a:spcAft>
              <a:buNone/>
            </a:pPr>
            <a:r>
              <a:rPr lang="en-US" sz="1200" dirty="0">
                <a:solidFill>
                  <a:schemeClr val="hlink"/>
                </a:solidFill>
                <a:uFill>
                  <a:noFill/>
                </a:uFill>
                <a:latin typeface="Teko"/>
                <a:ea typeface="Teko"/>
                <a:cs typeface="Teko"/>
                <a:sym typeface="Teko"/>
              </a:rPr>
              <a:t>ENGINEERING FACULTY</a:t>
            </a:r>
          </a:p>
        </p:txBody>
      </p:sp>
      <p:pic>
        <p:nvPicPr>
          <p:cNvPr id="3" name="Picture 2">
            <a:extLst>
              <a:ext uri="{FF2B5EF4-FFF2-40B4-BE49-F238E27FC236}">
                <a16:creationId xmlns:a16="http://schemas.microsoft.com/office/drawing/2014/main" id="{0645ACF0-D6C1-42F9-9106-667E21CC376C}"/>
              </a:ext>
            </a:extLst>
          </p:cNvPr>
          <p:cNvPicPr>
            <a:picLocks noChangeAspect="1"/>
          </p:cNvPicPr>
          <p:nvPr/>
        </p:nvPicPr>
        <p:blipFill>
          <a:blip r:embed="rId3"/>
          <a:stretch>
            <a:fillRect/>
          </a:stretch>
        </p:blipFill>
        <p:spPr>
          <a:xfrm>
            <a:off x="4811866" y="1077449"/>
            <a:ext cx="3857286" cy="21802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Learning Model Setup</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4" name="Picture 13">
            <a:extLst>
              <a:ext uri="{FF2B5EF4-FFF2-40B4-BE49-F238E27FC236}">
                <a16:creationId xmlns:a16="http://schemas.microsoft.com/office/drawing/2014/main" id="{43D3F9AC-5BAB-F2D5-9710-C1B6873F37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0190" y="1776729"/>
            <a:ext cx="2603409" cy="1952776"/>
          </a:xfrm>
          <a:prstGeom prst="rect">
            <a:avLst/>
          </a:prstGeom>
          <a:noFill/>
          <a:ln>
            <a:noFill/>
          </a:ln>
        </p:spPr>
      </p:pic>
      <p:pic>
        <p:nvPicPr>
          <p:cNvPr id="13" name="Picture 12">
            <a:extLst>
              <a:ext uri="{FF2B5EF4-FFF2-40B4-BE49-F238E27FC236}">
                <a16:creationId xmlns:a16="http://schemas.microsoft.com/office/drawing/2014/main" id="{AF2B6715-6100-A8C5-4593-0AA376DC7369}"/>
              </a:ext>
            </a:extLst>
          </p:cNvPr>
          <p:cNvPicPr>
            <a:picLocks noChangeAspect="1"/>
          </p:cNvPicPr>
          <p:nvPr/>
        </p:nvPicPr>
        <p:blipFill>
          <a:blip r:embed="rId4"/>
          <a:stretch>
            <a:fillRect/>
          </a:stretch>
        </p:blipFill>
        <p:spPr>
          <a:xfrm>
            <a:off x="385908" y="2016915"/>
            <a:ext cx="1529480" cy="1529480"/>
          </a:xfrm>
          <a:prstGeom prst="rect">
            <a:avLst/>
          </a:prstGeom>
        </p:spPr>
      </p:pic>
      <p:sp>
        <p:nvSpPr>
          <p:cNvPr id="15" name="Google Shape;278;p43">
            <a:extLst>
              <a:ext uri="{FF2B5EF4-FFF2-40B4-BE49-F238E27FC236}">
                <a16:creationId xmlns:a16="http://schemas.microsoft.com/office/drawing/2014/main" id="{BD47DDAB-D43E-D198-C673-5A01D99BC256}"/>
              </a:ext>
            </a:extLst>
          </p:cNvPr>
          <p:cNvSpPr txBox="1">
            <a:spLocks/>
          </p:cNvSpPr>
          <p:nvPr/>
        </p:nvSpPr>
        <p:spPr>
          <a:xfrm>
            <a:off x="202061" y="1604655"/>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Initial Othello board setup:</a:t>
            </a:r>
          </a:p>
        </p:txBody>
      </p:sp>
      <p:sp>
        <p:nvSpPr>
          <p:cNvPr id="16" name="Google Shape;278;p43">
            <a:extLst>
              <a:ext uri="{FF2B5EF4-FFF2-40B4-BE49-F238E27FC236}">
                <a16:creationId xmlns:a16="http://schemas.microsoft.com/office/drawing/2014/main" id="{6F009417-48FC-1D89-ECD3-B640CCD10DFE}"/>
              </a:ext>
            </a:extLst>
          </p:cNvPr>
          <p:cNvSpPr txBox="1">
            <a:spLocks/>
          </p:cNvSpPr>
          <p:nvPr/>
        </p:nvSpPr>
        <p:spPr>
          <a:xfrm>
            <a:off x="2474376" y="1443297"/>
            <a:ext cx="2097624"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Initial Othello board setup (plotted as a NumPy array):</a:t>
            </a:r>
          </a:p>
        </p:txBody>
      </p:sp>
      <p:cxnSp>
        <p:nvCxnSpPr>
          <p:cNvPr id="19" name="Straight Connector 18">
            <a:extLst>
              <a:ext uri="{FF2B5EF4-FFF2-40B4-BE49-F238E27FC236}">
                <a16:creationId xmlns:a16="http://schemas.microsoft.com/office/drawing/2014/main" id="{C51555B6-30EA-8735-8F5D-02B4CD0F5FE7}"/>
              </a:ext>
            </a:extLst>
          </p:cNvPr>
          <p:cNvCxnSpPr>
            <a:cxnSpLocks/>
          </p:cNvCxnSpPr>
          <p:nvPr/>
        </p:nvCxnSpPr>
        <p:spPr>
          <a:xfrm>
            <a:off x="4741049" y="1294198"/>
            <a:ext cx="0" cy="3414798"/>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97843C7C-9D75-C316-81FA-106BF8F5BFCA}"/>
              </a:ext>
            </a:extLst>
          </p:cNvPr>
          <p:cNvSpPr txBox="1"/>
          <p:nvPr/>
        </p:nvSpPr>
        <p:spPr>
          <a:xfrm>
            <a:off x="4531528" y="2045711"/>
            <a:ext cx="4226564" cy="1683794"/>
          </a:xfrm>
          <a:prstGeom prst="rect">
            <a:avLst/>
          </a:prstGeom>
          <a:noFill/>
        </p:spPr>
        <p:txBody>
          <a:bodyPr wrap="square">
            <a:spAutoFit/>
          </a:bodyPr>
          <a:lstStyle/>
          <a:p>
            <a:pPr indent="273685"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model_type</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ro-RO" sz="140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'4conv-layer’</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batch_size</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32</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epochs</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25</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max_loaded_matches</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3000</a:t>
            </a:r>
            <a:r>
              <a:rPr lang="ro-RO" sz="1400" dirty="0">
                <a:solidFill>
                  <a:srgbClr val="22222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ro-RO"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ts val="1425"/>
              </a:lnSpc>
              <a:spcAft>
                <a:spcPts val="800"/>
              </a:spcAft>
            </a:pP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ro-RO"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split_validation</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ro-RO"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0.8</a:t>
            </a:r>
            <a:endParaRPr lang="en-US"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endParaRPr>
          </a:p>
          <a:p>
            <a:pPr algn="l">
              <a:lnSpc>
                <a:spcPts val="1425"/>
              </a:lnSpc>
              <a:spcAft>
                <a:spcPts val="800"/>
              </a:spcAft>
            </a:pPr>
            <a:r>
              <a:rPr lang="en-US" sz="140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optimizer </a:t>
            </a:r>
            <a:r>
              <a:rPr lang="ro-RO" sz="14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err="1">
                <a:solidFill>
                  <a:srgbClr val="098658"/>
                </a:solidFill>
                <a:latin typeface="Consolas" panose="020B0609020204030204" pitchFamily="49" charset="0"/>
                <a:ea typeface="Times New Roman" panose="02020603050405020304" pitchFamily="18" charset="0"/>
                <a:cs typeface="Times New Roman" panose="02020603050405020304" pitchFamily="18" charset="0"/>
              </a:rPr>
              <a:t>keras.Optimizers.Adam</a:t>
            </a:r>
            <a:r>
              <a:rPr lang="en-US" dirty="0">
                <a:solidFill>
                  <a:srgbClr val="098658"/>
                </a:solidFill>
                <a:latin typeface="Consolas" panose="020B0609020204030204" pitchFamily="49" charset="0"/>
                <a:ea typeface="Times New Roman" panose="02020603050405020304" pitchFamily="18" charset="0"/>
                <a:cs typeface="Times New Roman" panose="02020603050405020304" pitchFamily="18" charset="0"/>
              </a:rPr>
              <a:t>()</a:t>
            </a:r>
            <a:endParaRPr lang="en-US" sz="14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endParaRPr>
          </a:p>
        </p:txBody>
      </p:sp>
      <p:sp>
        <p:nvSpPr>
          <p:cNvPr id="22" name="Google Shape;278;p43">
            <a:extLst>
              <a:ext uri="{FF2B5EF4-FFF2-40B4-BE49-F238E27FC236}">
                <a16:creationId xmlns:a16="http://schemas.microsoft.com/office/drawing/2014/main" id="{5C6BC8D6-C2E2-AF02-A546-B30114CA2DB5}"/>
              </a:ext>
            </a:extLst>
          </p:cNvPr>
          <p:cNvSpPr txBox="1">
            <a:spLocks/>
          </p:cNvSpPr>
          <p:nvPr/>
        </p:nvSpPr>
        <p:spPr>
          <a:xfrm>
            <a:off x="4869972" y="1592319"/>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Learning values setup:</a:t>
            </a:r>
          </a:p>
        </p:txBody>
      </p:sp>
    </p:spTree>
    <p:extLst>
      <p:ext uri="{BB962C8B-B14F-4D97-AF65-F5344CB8AC3E}">
        <p14:creationId xmlns:p14="http://schemas.microsoft.com/office/powerpoint/2010/main" val="282562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The Deep Learning  Model (</a:t>
            </a:r>
            <a:r>
              <a:rPr lang="en-US" dirty="0" err="1">
                <a:solidFill>
                  <a:schemeClr val="lt1"/>
                </a:solidFill>
                <a:latin typeface="Teko Light"/>
                <a:ea typeface="Teko Light"/>
                <a:cs typeface="Teko Light"/>
                <a:sym typeface="Teko Light"/>
              </a:rPr>
              <a:t>ConvNet</a:t>
            </a:r>
            <a:r>
              <a:rPr lang="en-US" dirty="0">
                <a:solidFill>
                  <a:schemeClr val="lt1"/>
                </a:solidFill>
                <a:latin typeface="Teko Light"/>
                <a:ea typeface="Teko Light"/>
                <a:cs typeface="Teko Light"/>
                <a:sym typeface="Teko Light"/>
              </a:rPr>
              <a:t>)</a:t>
            </a:r>
            <a:endParaRPr lang="ro-RO" dirty="0"/>
          </a:p>
        </p:txBody>
      </p:sp>
      <p:pic>
        <p:nvPicPr>
          <p:cNvPr id="10" name="Picture 9">
            <a:extLst>
              <a:ext uri="{FF2B5EF4-FFF2-40B4-BE49-F238E27FC236}">
                <a16:creationId xmlns:a16="http://schemas.microsoft.com/office/drawing/2014/main" id="{A2946472-EC9F-3D2E-590A-C499245EB7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574" y="1425853"/>
            <a:ext cx="7718074" cy="977441"/>
          </a:xfrm>
          <a:prstGeom prst="rect">
            <a:avLst/>
          </a:prstGeom>
          <a:noFill/>
          <a:ln>
            <a:noFill/>
          </a:ln>
        </p:spPr>
      </p:pic>
      <p:pic>
        <p:nvPicPr>
          <p:cNvPr id="4" name="Picture 3">
            <a:extLst>
              <a:ext uri="{FF2B5EF4-FFF2-40B4-BE49-F238E27FC236}">
                <a16:creationId xmlns:a16="http://schemas.microsoft.com/office/drawing/2014/main" id="{2737396F-45DB-86E3-D3BF-67DD13DF51A3}"/>
              </a:ext>
            </a:extLst>
          </p:cNvPr>
          <p:cNvPicPr>
            <a:picLocks noChangeAspect="1"/>
          </p:cNvPicPr>
          <p:nvPr/>
        </p:nvPicPr>
        <p:blipFill>
          <a:blip r:embed="rId4"/>
          <a:stretch>
            <a:fillRect/>
          </a:stretch>
        </p:blipFill>
        <p:spPr>
          <a:xfrm>
            <a:off x="1193023" y="3824527"/>
            <a:ext cx="1971950" cy="504895"/>
          </a:xfrm>
          <a:prstGeom prst="rect">
            <a:avLst/>
          </a:prstGeom>
        </p:spPr>
      </p:pic>
      <p:pic>
        <p:nvPicPr>
          <p:cNvPr id="7" name="Picture 6">
            <a:extLst>
              <a:ext uri="{FF2B5EF4-FFF2-40B4-BE49-F238E27FC236}">
                <a16:creationId xmlns:a16="http://schemas.microsoft.com/office/drawing/2014/main" id="{9325EE4E-9A93-4857-3CF1-C4372299BBC9}"/>
              </a:ext>
            </a:extLst>
          </p:cNvPr>
          <p:cNvPicPr>
            <a:picLocks noChangeAspect="1"/>
          </p:cNvPicPr>
          <p:nvPr/>
        </p:nvPicPr>
        <p:blipFill>
          <a:blip r:embed="rId5"/>
          <a:stretch>
            <a:fillRect/>
          </a:stretch>
        </p:blipFill>
        <p:spPr>
          <a:xfrm>
            <a:off x="1193023" y="3384034"/>
            <a:ext cx="1648055" cy="238158"/>
          </a:xfrm>
          <a:prstGeom prst="rect">
            <a:avLst/>
          </a:prstGeom>
        </p:spPr>
      </p:pic>
      <p:sp>
        <p:nvSpPr>
          <p:cNvPr id="16" name="Google Shape;278;p43">
            <a:extLst>
              <a:ext uri="{FF2B5EF4-FFF2-40B4-BE49-F238E27FC236}">
                <a16:creationId xmlns:a16="http://schemas.microsoft.com/office/drawing/2014/main" id="{78C98D9F-83F3-E46B-290A-769EA95B0160}"/>
              </a:ext>
            </a:extLst>
          </p:cNvPr>
          <p:cNvSpPr txBox="1">
            <a:spLocks/>
          </p:cNvSpPr>
          <p:nvPr/>
        </p:nvSpPr>
        <p:spPr>
          <a:xfrm>
            <a:off x="929574" y="2802803"/>
            <a:ext cx="2019502" cy="368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a:buAutoNum type="arabicPeriod"/>
              <a:defRPr sz="1250" b="0" i="0" u="none" strike="noStrike" cap="none">
                <a:solidFill>
                  <a:schemeClr val="lt1"/>
                </a:solidFill>
                <a:latin typeface="Barlow"/>
                <a:ea typeface="Barlow"/>
                <a:cs typeface="Barlow"/>
                <a:sym typeface="Barlow"/>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300" b="0" i="0" u="none" strike="noStrike" cap="none">
                <a:solidFill>
                  <a:schemeClr val="lt1"/>
                </a:solidFill>
                <a:latin typeface="Barlow"/>
                <a:ea typeface="Barlow"/>
                <a:cs typeface="Barlow"/>
                <a:sym typeface="Barlow"/>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Questrial"/>
                <a:ea typeface="Questrial"/>
                <a:cs typeface="Questrial"/>
                <a:sym typeface="Questrial"/>
              </a:defRPr>
            </a:lvl9pPr>
          </a:lstStyle>
          <a:p>
            <a:pPr marL="0" indent="0">
              <a:buFont typeface="Barlow"/>
              <a:buNone/>
            </a:pPr>
            <a:r>
              <a:rPr lang="en-US" dirty="0">
                <a:solidFill>
                  <a:schemeClr val="dk1"/>
                </a:solidFill>
              </a:rPr>
              <a:t>Activation functions:</a:t>
            </a:r>
          </a:p>
        </p:txBody>
      </p:sp>
    </p:spTree>
    <p:extLst>
      <p:ext uri="{BB962C8B-B14F-4D97-AF65-F5344CB8AC3E}">
        <p14:creationId xmlns:p14="http://schemas.microsoft.com/office/powerpoint/2010/main" val="265935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Results</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5" name="Picture 4">
            <a:extLst>
              <a:ext uri="{FF2B5EF4-FFF2-40B4-BE49-F238E27FC236}">
                <a16:creationId xmlns:a16="http://schemas.microsoft.com/office/drawing/2014/main" id="{DC0296DC-B303-780F-E22F-A179E9D57A1C}"/>
              </a:ext>
            </a:extLst>
          </p:cNvPr>
          <p:cNvPicPr>
            <a:picLocks noChangeAspect="1"/>
          </p:cNvPicPr>
          <p:nvPr/>
        </p:nvPicPr>
        <p:blipFill>
          <a:blip r:embed="rId3"/>
          <a:stretch>
            <a:fillRect/>
          </a:stretch>
        </p:blipFill>
        <p:spPr>
          <a:xfrm>
            <a:off x="1445455" y="1005653"/>
            <a:ext cx="2010056" cy="600159"/>
          </a:xfrm>
          <a:prstGeom prst="rect">
            <a:avLst/>
          </a:prstGeom>
        </p:spPr>
      </p:pic>
      <p:pic>
        <p:nvPicPr>
          <p:cNvPr id="7" name="Picture 6">
            <a:extLst>
              <a:ext uri="{FF2B5EF4-FFF2-40B4-BE49-F238E27FC236}">
                <a16:creationId xmlns:a16="http://schemas.microsoft.com/office/drawing/2014/main" id="{389CB0C3-F7FA-39BF-3A98-824981E97AAE}"/>
              </a:ext>
            </a:extLst>
          </p:cNvPr>
          <p:cNvPicPr>
            <a:picLocks noChangeAspect="1"/>
          </p:cNvPicPr>
          <p:nvPr/>
        </p:nvPicPr>
        <p:blipFill>
          <a:blip r:embed="rId4"/>
          <a:stretch>
            <a:fillRect/>
          </a:stretch>
        </p:blipFill>
        <p:spPr>
          <a:xfrm>
            <a:off x="1445455" y="1513603"/>
            <a:ext cx="2162477" cy="962159"/>
          </a:xfrm>
          <a:prstGeom prst="rect">
            <a:avLst/>
          </a:prstGeom>
        </p:spPr>
      </p:pic>
      <p:pic>
        <p:nvPicPr>
          <p:cNvPr id="16" name="Picture 15">
            <a:extLst>
              <a:ext uri="{FF2B5EF4-FFF2-40B4-BE49-F238E27FC236}">
                <a16:creationId xmlns:a16="http://schemas.microsoft.com/office/drawing/2014/main" id="{E00F0ADB-588E-C450-0DDE-EAEC0D58D1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13719" y="876675"/>
            <a:ext cx="2307375" cy="1728065"/>
          </a:xfrm>
          <a:prstGeom prst="rect">
            <a:avLst/>
          </a:prstGeom>
          <a:noFill/>
          <a:ln>
            <a:noFill/>
          </a:ln>
        </p:spPr>
      </p:pic>
      <p:pic>
        <p:nvPicPr>
          <p:cNvPr id="18" name="Picture 17">
            <a:extLst>
              <a:ext uri="{FF2B5EF4-FFF2-40B4-BE49-F238E27FC236}">
                <a16:creationId xmlns:a16="http://schemas.microsoft.com/office/drawing/2014/main" id="{DF08FD17-669A-07A6-1D31-6A443A8F624F}"/>
              </a:ext>
            </a:extLst>
          </p:cNvPr>
          <p:cNvPicPr>
            <a:picLocks noChangeAspect="1"/>
          </p:cNvPicPr>
          <p:nvPr/>
        </p:nvPicPr>
        <p:blipFill>
          <a:blip r:embed="rId6"/>
          <a:stretch>
            <a:fillRect/>
          </a:stretch>
        </p:blipFill>
        <p:spPr>
          <a:xfrm>
            <a:off x="1907124" y="4413296"/>
            <a:ext cx="4734586" cy="333422"/>
          </a:xfrm>
          <a:prstGeom prst="rect">
            <a:avLst/>
          </a:prstGeom>
        </p:spPr>
      </p:pic>
      <p:pic>
        <p:nvPicPr>
          <p:cNvPr id="20" name="Picture 19">
            <a:extLst>
              <a:ext uri="{FF2B5EF4-FFF2-40B4-BE49-F238E27FC236}">
                <a16:creationId xmlns:a16="http://schemas.microsoft.com/office/drawing/2014/main" id="{4390B017-F1F9-4AA8-1E2F-E183339AC3BA}"/>
              </a:ext>
            </a:extLst>
          </p:cNvPr>
          <p:cNvPicPr>
            <a:picLocks noChangeAspect="1"/>
          </p:cNvPicPr>
          <p:nvPr/>
        </p:nvPicPr>
        <p:blipFill>
          <a:blip r:embed="rId7"/>
          <a:stretch>
            <a:fillRect/>
          </a:stretch>
        </p:blipFill>
        <p:spPr>
          <a:xfrm>
            <a:off x="1193119" y="2701925"/>
            <a:ext cx="6162595" cy="1614185"/>
          </a:xfrm>
          <a:prstGeom prst="rect">
            <a:avLst/>
          </a:prstGeom>
        </p:spPr>
      </p:pic>
    </p:spTree>
    <p:extLst>
      <p:ext uri="{BB962C8B-B14F-4D97-AF65-F5344CB8AC3E}">
        <p14:creationId xmlns:p14="http://schemas.microsoft.com/office/powerpoint/2010/main" val="2740168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Demo</a:t>
            </a:r>
            <a:endParaRPr lang="ro-RO" dirty="0"/>
          </a:p>
        </p:txBody>
      </p:sp>
      <p:pic>
        <p:nvPicPr>
          <p:cNvPr id="2" name="deepnet_playing">
            <a:hlinkClick r:id="" action="ppaction://media"/>
            <a:extLst>
              <a:ext uri="{FF2B5EF4-FFF2-40B4-BE49-F238E27FC236}">
                <a16:creationId xmlns:a16="http://schemas.microsoft.com/office/drawing/2014/main" id="{FE484B31-8C78-EAE4-80BD-A3939DB76A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6211" y="916717"/>
            <a:ext cx="6784515" cy="3816291"/>
          </a:xfrm>
          <a:prstGeom prst="rect">
            <a:avLst/>
          </a:prstGeom>
        </p:spPr>
      </p:pic>
    </p:spTree>
    <p:extLst>
      <p:ext uri="{BB962C8B-B14F-4D97-AF65-F5344CB8AC3E}">
        <p14:creationId xmlns:p14="http://schemas.microsoft.com/office/powerpoint/2010/main" val="54470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307" name="Google Shape;307;p44">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4">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44"/>
          <p:cNvGrpSpPr/>
          <p:nvPr/>
        </p:nvGrpSpPr>
        <p:grpSpPr>
          <a:xfrm>
            <a:off x="8166223" y="251750"/>
            <a:ext cx="290744" cy="163675"/>
            <a:chOff x="1475808" y="254825"/>
            <a:chExt cx="388592" cy="163675"/>
          </a:xfrm>
        </p:grpSpPr>
        <p:cxnSp>
          <p:nvCxnSpPr>
            <p:cNvPr id="310" name="Google Shape;310;p44"/>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311" name="Google Shape;311;p44"/>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312" name="Google Shape;312;p44"/>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45" name="Google Shape;1787;p91">
            <a:extLst>
              <a:ext uri="{FF2B5EF4-FFF2-40B4-BE49-F238E27FC236}">
                <a16:creationId xmlns:a16="http://schemas.microsoft.com/office/drawing/2014/main" id="{2F65B32B-B93B-A008-E0B2-3ABE307E8C8B}"/>
              </a:ext>
            </a:extLst>
          </p:cNvPr>
          <p:cNvSpPr txBox="1">
            <a:spLocks noGrp="1"/>
          </p:cNvSpPr>
          <p:nvPr>
            <p:ph type="title"/>
          </p:nvPr>
        </p:nvSpPr>
        <p:spPr>
          <a:xfrm>
            <a:off x="2348361" y="1295250"/>
            <a:ext cx="4447278" cy="127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9600" dirty="0">
                <a:solidFill>
                  <a:schemeClr val="tx1"/>
                </a:solidFill>
              </a:rPr>
              <a:t>THANK YOU!</a:t>
            </a:r>
            <a:endParaRPr sz="9600" dirty="0">
              <a:solidFill>
                <a:schemeClr val="tx1"/>
              </a:solidFill>
            </a:endParaRPr>
          </a:p>
        </p:txBody>
      </p:sp>
      <p:sp>
        <p:nvSpPr>
          <p:cNvPr id="46" name="Subtitle 4">
            <a:extLst>
              <a:ext uri="{FF2B5EF4-FFF2-40B4-BE49-F238E27FC236}">
                <a16:creationId xmlns:a16="http://schemas.microsoft.com/office/drawing/2014/main" id="{B12634B2-CBB9-A979-F04D-09E76ADCE43E}"/>
              </a:ext>
            </a:extLst>
          </p:cNvPr>
          <p:cNvSpPr>
            <a:spLocks noGrp="1"/>
          </p:cNvSpPr>
          <p:nvPr>
            <p:ph type="subTitle" idx="1"/>
          </p:nvPr>
        </p:nvSpPr>
        <p:spPr>
          <a:xfrm>
            <a:off x="2404861" y="2402701"/>
            <a:ext cx="4334278" cy="819069"/>
          </a:xfrm>
        </p:spPr>
        <p:txBody>
          <a:bodyPr/>
          <a:lstStyle/>
          <a:p>
            <a:r>
              <a:rPr lang="en-US" sz="3600" b="1" dirty="0">
                <a:solidFill>
                  <a:schemeClr val="bg1">
                    <a:lumMod val="60000"/>
                    <a:lumOff val="40000"/>
                  </a:schemeClr>
                </a:solidFill>
              </a:rPr>
              <a:t>Any questions? </a:t>
            </a:r>
            <a:endParaRPr lang="ro-RO" sz="3600" b="1" dirty="0">
              <a:solidFill>
                <a:schemeClr val="bg1">
                  <a:lumMod val="60000"/>
                  <a:lumOff val="4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037345"/>
            <a:ext cx="7770000" cy="35927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What is Othello? A Shakespeare inspired game?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Sort of, Othello, also called </a:t>
            </a:r>
            <a:r>
              <a:rPr lang="en-US" dirty="0" err="1">
                <a:solidFill>
                  <a:schemeClr val="dk1"/>
                </a:solidFill>
              </a:rPr>
              <a:t>Reversi</a:t>
            </a:r>
            <a:r>
              <a:rPr lang="en-US" dirty="0">
                <a:solidFill>
                  <a:schemeClr val="dk1"/>
                </a:solidFill>
              </a:rPr>
              <a:t>, is a strategy board game for two players, played on an 8×8 uncheckered board. The name was selected by Hasegawa as a reference to the Shakespearean play Othello, the Moor of Venice, referring to the conflict between the Moor Othello and Iago, and more controversially, to the unfolding drama between Othello, who is black, and Desdemona, who is white.</a:t>
            </a:r>
          </a:p>
        </p:txBody>
      </p:sp>
      <p:sp>
        <p:nvSpPr>
          <p:cNvPr id="279" name="Google Shape;279;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Introduction</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1" name="Picture 10" descr="Othello tutorial, p.4 – Playin' on the edge! – Bona Ludo">
            <a:extLst>
              <a:ext uri="{FF2B5EF4-FFF2-40B4-BE49-F238E27FC236}">
                <a16:creationId xmlns:a16="http://schemas.microsoft.com/office/drawing/2014/main" id="{AC6145C8-B832-6CEA-21A3-C99AF13B97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195" y="2571750"/>
            <a:ext cx="1887855" cy="1876425"/>
          </a:xfrm>
          <a:prstGeom prst="rect">
            <a:avLst/>
          </a:prstGeom>
          <a:noFill/>
          <a:ln>
            <a:noFill/>
          </a:ln>
        </p:spPr>
      </p:pic>
      <p:pic>
        <p:nvPicPr>
          <p:cNvPr id="12" name="Picture 11" descr="Othello game rules">
            <a:extLst>
              <a:ext uri="{FF2B5EF4-FFF2-40B4-BE49-F238E27FC236}">
                <a16:creationId xmlns:a16="http://schemas.microsoft.com/office/drawing/2014/main" id="{B2713A83-C211-EACF-347C-F13F0C39C4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52110" y="2653202"/>
            <a:ext cx="1754823" cy="1754823"/>
          </a:xfrm>
          <a:prstGeom prst="rect">
            <a:avLst/>
          </a:prstGeom>
          <a:noFill/>
          <a:ln>
            <a:noFill/>
          </a:ln>
        </p:spPr>
      </p:pic>
    </p:spTree>
    <p:extLst>
      <p:ext uri="{BB962C8B-B14F-4D97-AF65-F5344CB8AC3E}">
        <p14:creationId xmlns:p14="http://schemas.microsoft.com/office/powerpoint/2010/main" val="259194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Introduction</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1" y="999275"/>
            <a:ext cx="6391931" cy="3381300"/>
          </a:xfrm>
        </p:spPr>
        <p:txBody>
          <a:bodyPr/>
          <a:lstStyle/>
          <a:p>
            <a:pPr marL="139700" indent="0">
              <a:buNone/>
            </a:pPr>
            <a:r>
              <a:rPr lang="en-US" sz="1200" b="1" dirty="0"/>
              <a:t>Deep Learning</a:t>
            </a:r>
          </a:p>
          <a:p>
            <a:pPr marL="139700" indent="0">
              <a:buNone/>
            </a:pPr>
            <a:endParaRPr lang="en-US" sz="1200" b="1" dirty="0"/>
          </a:p>
          <a:p>
            <a:pPr marL="139700" indent="0">
              <a:buNone/>
            </a:pPr>
            <a:r>
              <a:rPr lang="en-US" sz="1200" dirty="0"/>
              <a:t>Deep learning (also known as deep structured learning) is part of a broader family of machine learning methods based on artificial neural networks with representation learning. Learning can be supervised, semi-supervised or unsupervised.</a:t>
            </a:r>
          </a:p>
          <a:p>
            <a:pPr marL="139700" indent="0">
              <a:buNone/>
            </a:pPr>
            <a:endParaRPr lang="en-US" sz="1200" dirty="0"/>
          </a:p>
          <a:p>
            <a:pPr marL="139700" indent="0">
              <a:buNone/>
            </a:pPr>
            <a:r>
              <a:rPr lang="en-US" sz="1200" b="1" dirty="0"/>
              <a:t>Convolutional neural networks (CNN/</a:t>
            </a:r>
            <a:r>
              <a:rPr lang="en-US" sz="1200" b="1" dirty="0" err="1"/>
              <a:t>ConvNet</a:t>
            </a:r>
            <a:r>
              <a:rPr lang="en-US" sz="1200" b="1" dirty="0"/>
              <a:t>)</a:t>
            </a:r>
          </a:p>
          <a:p>
            <a:pPr marL="139700" indent="0">
              <a:buNone/>
            </a:pPr>
            <a:endParaRPr lang="en-US" sz="1200" b="1" dirty="0"/>
          </a:p>
          <a:p>
            <a:pPr marL="139700" indent="0">
              <a:buNone/>
            </a:pPr>
            <a:r>
              <a:rPr lang="en-US" sz="1200" dirty="0"/>
              <a:t>Most modern deep learning models are based on artificial neural networks, specifically convolutional neural networks (CNN).</a:t>
            </a:r>
            <a:endParaRPr lang="ro-RO" sz="1200" dirty="0"/>
          </a:p>
        </p:txBody>
      </p:sp>
      <p:pic>
        <p:nvPicPr>
          <p:cNvPr id="10" name="Picture 9" descr="Deep Learning Spreads">
            <a:extLst>
              <a:ext uri="{FF2B5EF4-FFF2-40B4-BE49-F238E27FC236}">
                <a16:creationId xmlns:a16="http://schemas.microsoft.com/office/drawing/2014/main" id="{A3C3F6F3-EB3F-E2BC-F4F8-F79B8109D3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1411" y="3106203"/>
            <a:ext cx="2767316" cy="1529118"/>
          </a:xfrm>
          <a:prstGeom prst="rect">
            <a:avLst/>
          </a:prstGeom>
          <a:noFill/>
          <a:ln>
            <a:noFill/>
          </a:ln>
        </p:spPr>
      </p:pic>
      <p:pic>
        <p:nvPicPr>
          <p:cNvPr id="11" name="Picture 10">
            <a:extLst>
              <a:ext uri="{FF2B5EF4-FFF2-40B4-BE49-F238E27FC236}">
                <a16:creationId xmlns:a16="http://schemas.microsoft.com/office/drawing/2014/main" id="{A76B0935-0435-F80D-F45D-35358691B36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0973" y="1039909"/>
            <a:ext cx="1652404" cy="1827147"/>
          </a:xfrm>
          <a:prstGeom prst="rect">
            <a:avLst/>
          </a:prstGeom>
          <a:noFill/>
          <a:ln>
            <a:noFill/>
          </a:ln>
        </p:spPr>
      </p:pic>
      <p:pic>
        <p:nvPicPr>
          <p:cNvPr id="12" name="Picture 11">
            <a:extLst>
              <a:ext uri="{FF2B5EF4-FFF2-40B4-BE49-F238E27FC236}">
                <a16:creationId xmlns:a16="http://schemas.microsoft.com/office/drawing/2014/main" id="{629E19DC-5DE9-EEDF-7C15-DA70CF86957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2594" y="3261631"/>
            <a:ext cx="2568153" cy="1373690"/>
          </a:xfrm>
          <a:prstGeom prst="rect">
            <a:avLst/>
          </a:prstGeom>
          <a:noFill/>
          <a:ln>
            <a:noFill/>
          </a:ln>
        </p:spPr>
      </p:pic>
      <p:pic>
        <p:nvPicPr>
          <p:cNvPr id="1026" name="Picture 2" descr="Image Detection, Recognition, And Classification With Machine Learning -  Azati: Uniting experts to fulfil important projects">
            <a:extLst>
              <a:ext uri="{FF2B5EF4-FFF2-40B4-BE49-F238E27FC236}">
                <a16:creationId xmlns:a16="http://schemas.microsoft.com/office/drawing/2014/main" id="{C634D26B-DB25-B77E-DCCC-900AE2118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3758" y="3359362"/>
            <a:ext cx="2042426" cy="102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5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129554"/>
            <a:ext cx="3376884" cy="3500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Adaptive model contains 2 sub-models:</a:t>
            </a:r>
          </a:p>
          <a:p>
            <a:pPr marL="285750" lvl="0" indent="-285750" algn="l" rtl="0">
              <a:spcBef>
                <a:spcPts val="0"/>
              </a:spcBef>
              <a:spcAft>
                <a:spcPts val="0"/>
              </a:spcAft>
              <a:buFont typeface="Arial" panose="020B0604020202020204" pitchFamily="34" charset="0"/>
              <a:buChar char="•"/>
            </a:pPr>
            <a:r>
              <a:rPr lang="en-US" dirty="0">
                <a:solidFill>
                  <a:schemeClr val="dk1"/>
                </a:solidFill>
              </a:rPr>
              <a:t>The predefined weight matrices/tables</a:t>
            </a:r>
          </a:p>
          <a:p>
            <a:pPr marL="285750" indent="-285750">
              <a:buFont typeface="Arial" panose="020B0604020202020204" pitchFamily="34" charset="0"/>
              <a:buChar char="•"/>
            </a:pPr>
            <a:r>
              <a:rPr lang="en-US" dirty="0">
                <a:solidFill>
                  <a:schemeClr val="dk1"/>
                </a:solidFill>
              </a:rPr>
              <a:t>The deep learning model</a:t>
            </a:r>
          </a:p>
          <a:p>
            <a:pPr marL="285750" indent="-285750">
              <a:buFont typeface="Arial" panose="020B0604020202020204" pitchFamily="34" charset="0"/>
              <a:buChar char="•"/>
            </a:pPr>
            <a:endParaRPr lang="en-US" dirty="0">
              <a:solidFill>
                <a:schemeClr val="dk1"/>
              </a:solidFill>
            </a:endParaRPr>
          </a:p>
          <a:p>
            <a:pPr marL="285750" indent="-285750">
              <a:buFont typeface="Arial" panose="020B0604020202020204" pitchFamily="34" charset="0"/>
              <a:buChar char="•"/>
            </a:pPr>
            <a:endParaRPr lang="en-US" dirty="0">
              <a:solidFill>
                <a:schemeClr val="dk1"/>
              </a:solidFill>
            </a:endParaRPr>
          </a:p>
          <a:p>
            <a:pPr marL="0" indent="0">
              <a:buNone/>
            </a:pPr>
            <a:endParaRPr lang="en-US" dirty="0">
              <a:solidFill>
                <a:schemeClr val="dk1"/>
              </a:solidFill>
            </a:endParaRPr>
          </a:p>
          <a:p>
            <a:pPr marL="0" indent="0">
              <a:buNone/>
            </a:pPr>
            <a:r>
              <a:rPr lang="en-US" dirty="0">
                <a:solidFill>
                  <a:schemeClr val="dk1"/>
                </a:solidFill>
              </a:rPr>
              <a:t>Tools used:</a:t>
            </a:r>
          </a:p>
        </p:txBody>
      </p:sp>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Architecture</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10" name="Picture 9">
            <a:extLst>
              <a:ext uri="{FF2B5EF4-FFF2-40B4-BE49-F238E27FC236}">
                <a16:creationId xmlns:a16="http://schemas.microsoft.com/office/drawing/2014/main" id="{E36A34D0-C92D-DB48-72C5-DDD76ABE0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00279" y="1251761"/>
            <a:ext cx="4096817" cy="32561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98" name="Picture 2" descr="Python Logo and symbol, meaning, history, PNG">
            <a:extLst>
              <a:ext uri="{FF2B5EF4-FFF2-40B4-BE49-F238E27FC236}">
                <a16:creationId xmlns:a16="http://schemas.microsoft.com/office/drawing/2014/main" id="{7702804B-8ACB-F0AC-3906-2F8F5E7FD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70" y="3144877"/>
            <a:ext cx="1901173" cy="10694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hy TensorFlow Is The Fastest Growing Deep Learning Framework In 2019">
            <a:extLst>
              <a:ext uri="{FF2B5EF4-FFF2-40B4-BE49-F238E27FC236}">
                <a16:creationId xmlns:a16="http://schemas.microsoft.com/office/drawing/2014/main" id="{A9AB4944-9615-84EF-2138-4AF3D6480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552" y="2784201"/>
            <a:ext cx="1623250" cy="9130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Keras for R - RStudio">
            <a:extLst>
              <a:ext uri="{FF2B5EF4-FFF2-40B4-BE49-F238E27FC236}">
                <a16:creationId xmlns:a16="http://schemas.microsoft.com/office/drawing/2014/main" id="{7E7B5C08-1ED6-778E-FD85-4454EB4A5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0716" y="3756893"/>
            <a:ext cx="1418793" cy="75102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NumPy Series List Page | Code By Kelvin">
            <a:extLst>
              <a:ext uri="{FF2B5EF4-FFF2-40B4-BE49-F238E27FC236}">
                <a16:creationId xmlns:a16="http://schemas.microsoft.com/office/drawing/2014/main" id="{D4F83886-EC9B-9242-74F1-08F0B7DCE4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1778" y="3144877"/>
            <a:ext cx="788963" cy="78896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063ED25D-0F96-02A7-6D02-DA78131B0B09}"/>
              </a:ext>
            </a:extLst>
          </p:cNvPr>
          <p:cNvCxnSpPr>
            <a:cxnSpLocks/>
          </p:cNvCxnSpPr>
          <p:nvPr/>
        </p:nvCxnSpPr>
        <p:spPr>
          <a:xfrm>
            <a:off x="3971699" y="1190657"/>
            <a:ext cx="0" cy="33783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35583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Dataset</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2" y="999275"/>
            <a:ext cx="7770262" cy="3381300"/>
          </a:xfrm>
        </p:spPr>
        <p:txBody>
          <a:bodyPr/>
          <a:lstStyle/>
          <a:p>
            <a:pPr marL="139700" indent="0">
              <a:buNone/>
            </a:pPr>
            <a:r>
              <a:rPr lang="en-US" dirty="0"/>
              <a:t>The deep learning model uses a collection of datasets from different sources for the learning process. The datasets are the following: a csv file from Kaggle with over 10000 games hosted on </a:t>
            </a:r>
            <a:r>
              <a:rPr lang="en-US" dirty="0" err="1"/>
              <a:t>eothello</a:t>
            </a:r>
            <a:r>
              <a:rPr lang="en-US" dirty="0"/>
              <a:t>, a dataset containing matches between professional Othello players and a dataset of matches played by our implementation of the adaptive model.</a:t>
            </a:r>
          </a:p>
          <a:p>
            <a:pPr marL="139700" indent="0">
              <a:buNone/>
            </a:pPr>
            <a:endParaRPr lang="en-US" dirty="0"/>
          </a:p>
          <a:p>
            <a:pPr marL="139700" indent="0">
              <a:buNone/>
            </a:pPr>
            <a:r>
              <a:rPr lang="en-US" dirty="0"/>
              <a:t>Example of a registered match in the pro matches dataset in the XML format:</a:t>
            </a:r>
          </a:p>
          <a:p>
            <a:pPr marL="139700" indent="0">
              <a:buNone/>
            </a:pPr>
            <a:endParaRPr lang="en-US" sz="1000" dirty="0"/>
          </a:p>
          <a:p>
            <a:pPr marL="139700" indent="0">
              <a:buNone/>
            </a:pPr>
            <a:r>
              <a:rPr lang="ro-RO" sz="1000" dirty="0"/>
              <a:t>&lt;game-collection&gt;</a:t>
            </a:r>
          </a:p>
          <a:p>
            <a:pPr marL="139700" indent="0">
              <a:buNone/>
            </a:pPr>
            <a:r>
              <a:rPr lang="ro-RO" sz="1000" dirty="0"/>
              <a:t>&lt;game&gt;</a:t>
            </a:r>
          </a:p>
          <a:p>
            <a:pPr marL="139700" indent="0">
              <a:buNone/>
            </a:pPr>
            <a:r>
              <a:rPr lang="ro-RO" sz="1000" dirty="0"/>
              <a:t>&lt;event date="2004-05" name="yahoo japan"/&gt;</a:t>
            </a:r>
          </a:p>
          <a:p>
            <a:pPr marL="139700" indent="0">
              <a:buNone/>
            </a:pPr>
            <a:r>
              <a:rPr lang="ro-RO" sz="1000" dirty="0"/>
              <a:t>&lt;result winner="black" type="normal"&gt;51-12&lt;/result&gt;</a:t>
            </a:r>
          </a:p>
          <a:p>
            <a:pPr marL="139700" indent="0">
              <a:buNone/>
            </a:pPr>
            <a:r>
              <a:rPr lang="ro-RO" sz="1000" dirty="0"/>
              <a:t>&lt;player color="black" name="seeley ben"/&gt;</a:t>
            </a:r>
          </a:p>
          <a:p>
            <a:pPr marL="139700" indent="0">
              <a:buNone/>
            </a:pPr>
            <a:r>
              <a:rPr lang="ro-RO" sz="1000" dirty="0"/>
              <a:t>&lt;player color="white" name="suekuni makoto"/&gt;</a:t>
            </a:r>
          </a:p>
          <a:p>
            <a:pPr marL="139700" indent="0">
              <a:buNone/>
            </a:pPr>
            <a:r>
              <a:rPr lang="ro-RO" sz="1000" dirty="0"/>
              <a:t>&lt;moves game="othello-8x8" type="flat"&gt;f5d6c3d3c4f4c5b4c6e6f6b3a4g6g5h6e3f3g4h5h3g3e2d2d1c1b1e1f1c2f2e7d7f7e8b6b5a3a5a6f8c8d8g8h2c7b7g2b8a8a7g1h1h4b2a2a1g7h7&lt;/moves&gt;</a:t>
            </a:r>
          </a:p>
          <a:p>
            <a:pPr marL="139700" indent="0">
              <a:buNone/>
            </a:pPr>
            <a:r>
              <a:rPr lang="ro-RO" sz="1000" dirty="0"/>
              <a:t>&lt;/game&gt;</a:t>
            </a:r>
          </a:p>
          <a:p>
            <a:pPr marL="139700" indent="0">
              <a:buNone/>
            </a:pPr>
            <a:r>
              <a:rPr lang="ro-RO" sz="1000" dirty="0"/>
              <a:t>....</a:t>
            </a:r>
          </a:p>
          <a:p>
            <a:pPr marL="139700" indent="0">
              <a:buNone/>
            </a:pPr>
            <a:r>
              <a:rPr lang="ro-RO" sz="1000" dirty="0"/>
              <a:t>&lt;game-collection&gt;</a:t>
            </a:r>
          </a:p>
          <a:p>
            <a:pPr marL="139700" indent="0">
              <a:buNone/>
            </a:pPr>
            <a:r>
              <a:rPr lang="ro-RO" dirty="0"/>
              <a:t>	</a:t>
            </a:r>
          </a:p>
          <a:p>
            <a:pPr marL="139700" indent="0">
              <a:buNone/>
            </a:pPr>
            <a:endParaRPr lang="ro-RO" dirty="0"/>
          </a:p>
        </p:txBody>
      </p:sp>
    </p:spTree>
    <p:extLst>
      <p:ext uri="{BB962C8B-B14F-4D97-AF65-F5344CB8AC3E}">
        <p14:creationId xmlns:p14="http://schemas.microsoft.com/office/powerpoint/2010/main" val="254227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129554"/>
            <a:ext cx="7770000" cy="3500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Preprocessing is the process by which data is cleaned and normalized, this being the most important step in a project working with machine learning algorithms. </a:t>
            </a:r>
          </a:p>
          <a:p>
            <a:pPr marL="0" lvl="0" indent="0" algn="l" rtl="0">
              <a:spcBef>
                <a:spcPts val="0"/>
              </a:spcBef>
              <a:spcAft>
                <a:spcPts val="0"/>
              </a:spcAft>
              <a:buNone/>
            </a:pPr>
            <a:r>
              <a:rPr lang="en-US" dirty="0">
                <a:solidFill>
                  <a:schemeClr val="dk1"/>
                </a:solidFill>
              </a:rPr>
              <a:t>Lack of this process can make the learning process difficult and can negatively affect the quality of the results, often the learning algorithm returning false results without a pre-processing step.</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a:solidFill>
                  <a:schemeClr val="dk1"/>
                </a:solidFill>
              </a:rPr>
              <a:t>Normalization</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dirty="0">
                <a:solidFill>
                  <a:schemeClr val="dk1"/>
                </a:solidFill>
              </a:rPr>
              <a:t>In the simplest cases, normalization means adjusting values measured on different scales to a notionally common scale, often prior to averaging.</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dirty="0">
              <a:solidFill>
                <a:schemeClr val="dk1"/>
              </a:solidFill>
            </a:endParaRPr>
          </a:p>
        </p:txBody>
      </p:sp>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Teko Light"/>
                <a:ea typeface="Teko Light"/>
                <a:cs typeface="Teko Light"/>
                <a:sym typeface="Teko Light"/>
              </a:rPr>
              <a:t>Pre-Processing</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F0829A9B-2C66-9C99-26CC-6FFFB8F8F3CA}"/>
              </a:ext>
            </a:extLst>
          </p:cNvPr>
          <p:cNvPicPr>
            <a:picLocks noChangeAspect="1"/>
          </p:cNvPicPr>
          <p:nvPr/>
        </p:nvPicPr>
        <p:blipFill>
          <a:blip r:embed="rId3"/>
          <a:stretch>
            <a:fillRect/>
          </a:stretch>
        </p:blipFill>
        <p:spPr>
          <a:xfrm>
            <a:off x="3648012" y="3605574"/>
            <a:ext cx="1800476" cy="562053"/>
          </a:xfrm>
          <a:prstGeom prst="rect">
            <a:avLst/>
          </a:prstGeom>
        </p:spPr>
      </p:pic>
    </p:spTree>
    <p:extLst>
      <p:ext uri="{BB962C8B-B14F-4D97-AF65-F5344CB8AC3E}">
        <p14:creationId xmlns:p14="http://schemas.microsoft.com/office/powerpoint/2010/main" val="79989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cs typeface="Teko Light"/>
                <a:sym typeface="Teko Light"/>
              </a:rPr>
              <a:t>Game API methods</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2" y="999275"/>
            <a:ext cx="7770262" cy="518400"/>
          </a:xfrm>
        </p:spPr>
        <p:txBody>
          <a:bodyPr/>
          <a:lstStyle/>
          <a:p>
            <a:pPr marL="139700" indent="0">
              <a:buNone/>
            </a:pPr>
            <a:r>
              <a:rPr lang="en-US" dirty="0"/>
              <a:t>3 REST API methods used to play on eothello.com:</a:t>
            </a:r>
          </a:p>
          <a:p>
            <a:pPr marL="139700" indent="0">
              <a:buNone/>
            </a:pPr>
            <a:endParaRPr lang="ro-RO" dirty="0"/>
          </a:p>
        </p:txBody>
      </p:sp>
      <p:sp>
        <p:nvSpPr>
          <p:cNvPr id="11" name="TextBox 10">
            <a:extLst>
              <a:ext uri="{FF2B5EF4-FFF2-40B4-BE49-F238E27FC236}">
                <a16:creationId xmlns:a16="http://schemas.microsoft.com/office/drawing/2014/main" id="{DE576D8D-277E-7AAA-CD76-F9090C859D90}"/>
              </a:ext>
            </a:extLst>
          </p:cNvPr>
          <p:cNvSpPr txBox="1"/>
          <p:nvPr/>
        </p:nvSpPr>
        <p:spPr>
          <a:xfrm>
            <a:off x="687537" y="1517675"/>
            <a:ext cx="2781815" cy="1738938"/>
          </a:xfrm>
          <a:prstGeom prst="rect">
            <a:avLst/>
          </a:prstGeom>
          <a:noFill/>
        </p:spPr>
        <p:txBody>
          <a:bodyPr wrap="square" rtlCol="0">
            <a:spAutoFit/>
          </a:bodyPr>
          <a:lstStyle/>
          <a:p>
            <a:r>
              <a:rPr lang="en-US" b="1" dirty="0">
                <a:latin typeface="Barlow" panose="00000500000000000000" pitchFamily="2" charset="0"/>
              </a:rPr>
              <a:t>Add a challenge</a:t>
            </a:r>
          </a:p>
          <a:p>
            <a:endParaRPr lang="en-US" sz="1050" dirty="0">
              <a:latin typeface="Barlow" panose="00000500000000000000" pitchFamily="2" charset="0"/>
            </a:endParaRPr>
          </a:p>
          <a:p>
            <a:r>
              <a:rPr lang="en-US" sz="1050" dirty="0">
                <a:latin typeface="Barlow" panose="00000500000000000000" pitchFamily="2" charset="0"/>
              </a:rPr>
              <a:t>HTTP/1.1 – POST/add-challenge/{</a:t>
            </a:r>
            <a:r>
              <a:rPr lang="en-US" sz="1050" dirty="0" err="1">
                <a:latin typeface="Barlow" panose="00000500000000000000" pitchFamily="2" charset="0"/>
              </a:rPr>
              <a:t>player_id</a:t>
            </a:r>
            <a:r>
              <a:rPr lang="en-US" sz="1050" dirty="0">
                <a:latin typeface="Barlow" panose="00000500000000000000" pitchFamily="2" charset="0"/>
              </a:rPr>
              <a:t>}</a:t>
            </a:r>
          </a:p>
          <a:p>
            <a:endParaRPr lang="en-US" sz="1200" dirty="0">
              <a:latin typeface="Barlow" panose="00000500000000000000" pitchFamily="2" charset="0"/>
            </a:endParaRPr>
          </a:p>
          <a:p>
            <a:r>
              <a:rPr lang="en-US" sz="1200" dirty="0">
                <a:latin typeface="Barlow" panose="00000500000000000000" pitchFamily="2" charset="0"/>
              </a:rPr>
              <a:t>Creates a game on </a:t>
            </a:r>
            <a:r>
              <a:rPr lang="en-US" sz="1200" dirty="0" err="1">
                <a:latin typeface="Barlow" panose="00000500000000000000" pitchFamily="2" charset="0"/>
              </a:rPr>
              <a:t>eothello</a:t>
            </a:r>
            <a:r>
              <a:rPr lang="en-US" sz="1200" dirty="0">
                <a:latin typeface="Barlow" panose="00000500000000000000" pitchFamily="2" charset="0"/>
              </a:rPr>
              <a:t> with the </a:t>
            </a:r>
            <a:r>
              <a:rPr lang="en-US" sz="1200" dirty="0" err="1">
                <a:latin typeface="Barlow" panose="00000500000000000000" pitchFamily="2" charset="0"/>
              </a:rPr>
              <a:t>playerid</a:t>
            </a:r>
            <a:r>
              <a:rPr lang="en-US" sz="1200" dirty="0">
                <a:latin typeface="Barlow" panose="00000500000000000000" pitchFamily="2" charset="0"/>
              </a:rPr>
              <a:t> specified in the request endpoint path.</a:t>
            </a:r>
          </a:p>
          <a:p>
            <a:endParaRPr lang="en-US" sz="1200" dirty="0">
              <a:latin typeface="Barlow" panose="00000500000000000000" pitchFamily="2" charset="0"/>
            </a:endParaRPr>
          </a:p>
          <a:p>
            <a:r>
              <a:rPr lang="en-US" sz="1200" dirty="0">
                <a:latin typeface="Barlow" panose="00000500000000000000" pitchFamily="2" charset="0"/>
              </a:rPr>
              <a:t>Returns a </a:t>
            </a:r>
            <a:r>
              <a:rPr lang="en-US" sz="1200" dirty="0" err="1">
                <a:latin typeface="Barlow" panose="00000500000000000000" pitchFamily="2" charset="0"/>
              </a:rPr>
              <a:t>game_id</a:t>
            </a:r>
            <a:r>
              <a:rPr lang="en-US" sz="1200" dirty="0">
                <a:latin typeface="Barlow" panose="00000500000000000000" pitchFamily="2" charset="0"/>
              </a:rPr>
              <a:t> parameter.</a:t>
            </a:r>
            <a:endParaRPr lang="ro-RO" sz="1200" dirty="0">
              <a:latin typeface="Barlow" panose="00000500000000000000" pitchFamily="2" charset="0"/>
            </a:endParaRPr>
          </a:p>
        </p:txBody>
      </p:sp>
      <p:sp>
        <p:nvSpPr>
          <p:cNvPr id="12" name="TextBox 11">
            <a:extLst>
              <a:ext uri="{FF2B5EF4-FFF2-40B4-BE49-F238E27FC236}">
                <a16:creationId xmlns:a16="http://schemas.microsoft.com/office/drawing/2014/main" id="{1C3033CC-5B85-EF29-0896-CB5CDA86170F}"/>
              </a:ext>
            </a:extLst>
          </p:cNvPr>
          <p:cNvSpPr txBox="1"/>
          <p:nvPr/>
        </p:nvSpPr>
        <p:spPr>
          <a:xfrm>
            <a:off x="3469352" y="1504450"/>
            <a:ext cx="2623892" cy="3231654"/>
          </a:xfrm>
          <a:prstGeom prst="rect">
            <a:avLst/>
          </a:prstGeom>
          <a:noFill/>
        </p:spPr>
        <p:txBody>
          <a:bodyPr wrap="square" rtlCol="0">
            <a:spAutoFit/>
          </a:bodyPr>
          <a:lstStyle/>
          <a:p>
            <a:r>
              <a:rPr lang="en-US" b="1" dirty="0">
                <a:latin typeface="Barlow" panose="00000500000000000000" pitchFamily="2" charset="0"/>
              </a:rPr>
              <a:t>Get game updates</a:t>
            </a:r>
          </a:p>
          <a:p>
            <a:endParaRPr lang="en-US" sz="1100" b="1" dirty="0">
              <a:latin typeface="Barlow" panose="00000500000000000000" pitchFamily="2" charset="0"/>
            </a:endParaRPr>
          </a:p>
          <a:p>
            <a:r>
              <a:rPr lang="en-US" sz="1100" dirty="0">
                <a:latin typeface="Barlow" panose="00000500000000000000" pitchFamily="2" charset="0"/>
              </a:rPr>
              <a:t>HTTP/1.1 – POST/get-game-updates</a:t>
            </a:r>
          </a:p>
          <a:p>
            <a:endParaRPr lang="en-US" sz="1200" dirty="0">
              <a:latin typeface="Barlow" panose="00000500000000000000" pitchFamily="2" charset="0"/>
            </a:endParaRPr>
          </a:p>
          <a:p>
            <a:r>
              <a:rPr lang="en-US" sz="1200" dirty="0">
                <a:latin typeface="Barlow" panose="00000500000000000000" pitchFamily="2" charset="0"/>
              </a:rPr>
              <a:t>Body format: </a:t>
            </a:r>
            <a:r>
              <a:rPr lang="en-US" sz="1200" dirty="0" err="1">
                <a:latin typeface="Barlow" panose="00000500000000000000" pitchFamily="2" charset="0"/>
              </a:rPr>
              <a:t>game_id</a:t>
            </a:r>
            <a:r>
              <a:rPr lang="en-US" sz="1200" dirty="0">
                <a:latin typeface="Barlow" panose="00000500000000000000" pitchFamily="2" charset="0"/>
              </a:rPr>
              <a:t>={X}&amp;</a:t>
            </a:r>
            <a:r>
              <a:rPr lang="en-US" sz="1200" dirty="0" err="1">
                <a:latin typeface="Barlow" panose="00000500000000000000" pitchFamily="2" charset="0"/>
              </a:rPr>
              <a:t>last_board_moves</a:t>
            </a:r>
            <a:r>
              <a:rPr lang="en-US" sz="1200" dirty="0">
                <a:latin typeface="Barlow" panose="00000500000000000000" pitchFamily="2" charset="0"/>
              </a:rPr>
              <a:t>={Y}&amp;</a:t>
            </a:r>
            <a:r>
              <a:rPr lang="en-US" sz="1200" dirty="0" err="1">
                <a:latin typeface="Barlow" panose="00000500000000000000" pitchFamily="2" charset="0"/>
              </a:rPr>
              <a:t>last_chat_message_id</a:t>
            </a:r>
            <a:r>
              <a:rPr lang="en-US" sz="1200" dirty="0">
                <a:latin typeface="Barlow" panose="00000500000000000000" pitchFamily="2" charset="0"/>
              </a:rPr>
              <a:t>=-1</a:t>
            </a:r>
          </a:p>
          <a:p>
            <a:endParaRPr lang="en-US" sz="1200" dirty="0">
              <a:latin typeface="Barlow" panose="00000500000000000000" pitchFamily="2" charset="0"/>
            </a:endParaRPr>
          </a:p>
          <a:p>
            <a:r>
              <a:rPr lang="en-US" sz="1200" dirty="0">
                <a:latin typeface="Barlow" panose="00000500000000000000" pitchFamily="2" charset="0"/>
              </a:rPr>
              <a:t>This method allows the player to receive update about the state of the game.</a:t>
            </a:r>
          </a:p>
          <a:p>
            <a:endParaRPr lang="en-US" sz="1200" dirty="0">
              <a:latin typeface="Barlow" panose="00000500000000000000" pitchFamily="2" charset="0"/>
            </a:endParaRPr>
          </a:p>
          <a:p>
            <a:r>
              <a:rPr lang="en-US" sz="1200" dirty="0">
                <a:latin typeface="Barlow" panose="00000500000000000000" pitchFamily="2" charset="0"/>
              </a:rPr>
              <a:t>Returns the server time, the turn for the player who should move, the winner if exists, empty otherwise, the previous moves played and the next update in milliseconds.</a:t>
            </a:r>
          </a:p>
        </p:txBody>
      </p:sp>
      <p:sp>
        <p:nvSpPr>
          <p:cNvPr id="13" name="TextBox 12">
            <a:extLst>
              <a:ext uri="{FF2B5EF4-FFF2-40B4-BE49-F238E27FC236}">
                <a16:creationId xmlns:a16="http://schemas.microsoft.com/office/drawing/2014/main" id="{3F8A3E94-5F84-F6A8-D718-E5B899AA5473}"/>
              </a:ext>
            </a:extLst>
          </p:cNvPr>
          <p:cNvSpPr txBox="1"/>
          <p:nvPr/>
        </p:nvSpPr>
        <p:spPr>
          <a:xfrm>
            <a:off x="6251167" y="1504450"/>
            <a:ext cx="2685364" cy="2492990"/>
          </a:xfrm>
          <a:prstGeom prst="rect">
            <a:avLst/>
          </a:prstGeom>
          <a:noFill/>
        </p:spPr>
        <p:txBody>
          <a:bodyPr wrap="square" rtlCol="0">
            <a:spAutoFit/>
          </a:bodyPr>
          <a:lstStyle/>
          <a:p>
            <a:r>
              <a:rPr lang="en-US" b="1" dirty="0">
                <a:latin typeface="Barlow" panose="00000500000000000000" pitchFamily="2" charset="0"/>
              </a:rPr>
              <a:t>Make a move</a:t>
            </a:r>
          </a:p>
          <a:p>
            <a:endParaRPr lang="en-US" sz="1100" b="1" dirty="0">
              <a:latin typeface="Barlow" panose="00000500000000000000" pitchFamily="2" charset="0"/>
            </a:endParaRPr>
          </a:p>
          <a:p>
            <a:r>
              <a:rPr lang="en-US" sz="1100" dirty="0">
                <a:latin typeface="Barlow" panose="00000500000000000000" pitchFamily="2" charset="0"/>
              </a:rPr>
              <a:t>HTTP/1.1 – POST/make-move</a:t>
            </a:r>
          </a:p>
          <a:p>
            <a:endParaRPr lang="en-US" sz="1200" dirty="0">
              <a:latin typeface="Barlow" panose="00000500000000000000" pitchFamily="2" charset="0"/>
            </a:endParaRPr>
          </a:p>
          <a:p>
            <a:r>
              <a:rPr lang="en-US" sz="1200" dirty="0">
                <a:latin typeface="Barlow" panose="00000500000000000000" pitchFamily="2" charset="0"/>
              </a:rPr>
              <a:t>Body format: </a:t>
            </a:r>
            <a:r>
              <a:rPr lang="en-US" sz="1200" dirty="0" err="1">
                <a:latin typeface="Barlow" panose="00000500000000000000" pitchFamily="2" charset="0"/>
              </a:rPr>
              <a:t>game_id</a:t>
            </a:r>
            <a:r>
              <a:rPr lang="en-US" sz="1200" dirty="0">
                <a:latin typeface="Barlow" panose="00000500000000000000" pitchFamily="2" charset="0"/>
              </a:rPr>
              <a:t>={X}&amp;move={Y}&amp;</a:t>
            </a:r>
            <a:r>
              <a:rPr lang="en-US" sz="1200" dirty="0" err="1">
                <a:latin typeface="Barlow" panose="00000500000000000000" pitchFamily="2" charset="0"/>
              </a:rPr>
              <a:t>move_index</a:t>
            </a:r>
            <a:r>
              <a:rPr lang="en-US" sz="1200" dirty="0">
                <a:latin typeface="Barlow" panose="00000500000000000000" pitchFamily="2" charset="0"/>
              </a:rPr>
              <a:t>={Z}</a:t>
            </a:r>
          </a:p>
          <a:p>
            <a:endParaRPr lang="en-US" sz="1200" dirty="0">
              <a:latin typeface="Barlow" panose="00000500000000000000" pitchFamily="2" charset="0"/>
            </a:endParaRPr>
          </a:p>
          <a:p>
            <a:r>
              <a:rPr lang="en-US" sz="1200" dirty="0">
                <a:latin typeface="Barlow" panose="00000500000000000000" pitchFamily="2" charset="0"/>
              </a:rPr>
              <a:t>This method allows the player to make a move on the board.</a:t>
            </a:r>
          </a:p>
          <a:p>
            <a:endParaRPr lang="en-US" sz="1200" dirty="0">
              <a:latin typeface="Barlow" panose="00000500000000000000" pitchFamily="2" charset="0"/>
            </a:endParaRPr>
          </a:p>
          <a:p>
            <a:r>
              <a:rPr lang="en-US" sz="1200" dirty="0">
                <a:latin typeface="Barlow" panose="00000500000000000000" pitchFamily="2" charset="0"/>
              </a:rPr>
              <a:t>Returns the color of the player who has to move for the current turn.</a:t>
            </a:r>
          </a:p>
        </p:txBody>
      </p:sp>
      <p:cxnSp>
        <p:nvCxnSpPr>
          <p:cNvPr id="6" name="Straight Connector 5">
            <a:extLst>
              <a:ext uri="{FF2B5EF4-FFF2-40B4-BE49-F238E27FC236}">
                <a16:creationId xmlns:a16="http://schemas.microsoft.com/office/drawing/2014/main" id="{96499BA1-91DF-E36F-73B7-209814C2D61A}"/>
              </a:ext>
            </a:extLst>
          </p:cNvPr>
          <p:cNvCxnSpPr>
            <a:cxnSpLocks/>
          </p:cNvCxnSpPr>
          <p:nvPr/>
        </p:nvCxnSpPr>
        <p:spPr>
          <a:xfrm>
            <a:off x="3357923" y="1517675"/>
            <a:ext cx="0" cy="3146533"/>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06ACB3A-FF37-5AEE-C826-74A15FCC41C9}"/>
              </a:ext>
            </a:extLst>
          </p:cNvPr>
          <p:cNvCxnSpPr>
            <a:cxnSpLocks/>
          </p:cNvCxnSpPr>
          <p:nvPr/>
        </p:nvCxnSpPr>
        <p:spPr>
          <a:xfrm>
            <a:off x="6147215" y="1517675"/>
            <a:ext cx="0" cy="314653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7009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body" idx="1"/>
          </p:nvPr>
        </p:nvSpPr>
        <p:spPr>
          <a:xfrm>
            <a:off x="687025" y="1129554"/>
            <a:ext cx="7081533" cy="3500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Things to consider on implementation:</a:t>
            </a:r>
          </a:p>
          <a:p>
            <a:pPr marL="0" lvl="0" indent="0" algn="l" rtl="0">
              <a:spcBef>
                <a:spcPts val="0"/>
              </a:spcBef>
              <a:spcAft>
                <a:spcPts val="0"/>
              </a:spcAft>
              <a:buNone/>
            </a:pPr>
            <a:endParaRPr lang="en-US" dirty="0">
              <a:solidFill>
                <a:schemeClr val="dk1"/>
              </a:solidFill>
            </a:endParaRPr>
          </a:p>
          <a:p>
            <a:pPr marL="285750" lvl="0" indent="-285750" algn="l" rtl="0">
              <a:spcBef>
                <a:spcPts val="0"/>
              </a:spcBef>
              <a:spcAft>
                <a:spcPts val="0"/>
              </a:spcAft>
              <a:buFont typeface="Arial" panose="020B0604020202020204" pitchFamily="34" charset="0"/>
              <a:buChar char="•"/>
            </a:pPr>
            <a:r>
              <a:rPr lang="en-US" dirty="0">
                <a:solidFill>
                  <a:schemeClr val="dk1"/>
                </a:solidFill>
              </a:rPr>
              <a:t>Check the validity of a move based on the empty space or the enemy disk</a:t>
            </a:r>
          </a:p>
          <a:p>
            <a:pPr marL="285750" lvl="0" indent="-285750" algn="l" rtl="0">
              <a:spcBef>
                <a:spcPts val="0"/>
              </a:spcBef>
              <a:spcAft>
                <a:spcPts val="0"/>
              </a:spcAft>
              <a:buFont typeface="Arial" panose="020B0604020202020204" pitchFamily="34" charset="0"/>
              <a:buChar char="•"/>
            </a:pPr>
            <a:r>
              <a:rPr lang="en-US" dirty="0">
                <a:solidFill>
                  <a:schemeClr val="dk1"/>
                </a:solidFill>
              </a:rPr>
              <a:t>Check all 8 directions for a valid move</a:t>
            </a:r>
          </a:p>
          <a:p>
            <a:pPr marL="285750" indent="-285750">
              <a:buFont typeface="Arial" panose="020B0604020202020204" pitchFamily="34" charset="0"/>
              <a:buChar char="•"/>
            </a:pPr>
            <a:r>
              <a:rPr lang="en-US" dirty="0">
                <a:solidFill>
                  <a:schemeClr val="dk1"/>
                </a:solidFill>
              </a:rPr>
              <a:t>Change the disk/s color correctly when captured</a:t>
            </a:r>
          </a:p>
          <a:p>
            <a:pPr marL="285750" lvl="0" indent="-285750" algn="l" rtl="0">
              <a:spcBef>
                <a:spcPts val="0"/>
              </a:spcBef>
              <a:spcAft>
                <a:spcPts val="0"/>
              </a:spcAft>
              <a:buFont typeface="Arial" panose="020B0604020202020204" pitchFamily="34" charset="0"/>
              <a:buChar char="•"/>
            </a:pPr>
            <a:r>
              <a:rPr lang="en-US" dirty="0">
                <a:solidFill>
                  <a:schemeClr val="dk1"/>
                </a:solidFill>
              </a:rPr>
              <a:t>Save all the valid moves</a:t>
            </a:r>
          </a:p>
          <a:p>
            <a:pPr marL="285750" lvl="0" indent="-285750" algn="l" rtl="0">
              <a:spcBef>
                <a:spcPts val="0"/>
              </a:spcBef>
              <a:spcAft>
                <a:spcPts val="0"/>
              </a:spcAft>
              <a:buFont typeface="Arial" panose="020B0604020202020204" pitchFamily="34" charset="0"/>
              <a:buChar char="•"/>
            </a:pPr>
            <a:endParaRPr lang="en-US" dirty="0">
              <a:solidFill>
                <a:schemeClr val="dk1"/>
              </a:solidFill>
            </a:endParaRPr>
          </a:p>
        </p:txBody>
      </p:sp>
      <p:sp>
        <p:nvSpPr>
          <p:cNvPr id="279" name="Google Shape;279;p43"/>
          <p:cNvSpPr txBox="1">
            <a:spLocks noGrp="1"/>
          </p:cNvSpPr>
          <p:nvPr>
            <p:ph type="title"/>
          </p:nvPr>
        </p:nvSpPr>
        <p:spPr>
          <a:xfrm>
            <a:off x="825850" y="358275"/>
            <a:ext cx="7444800" cy="518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lt1"/>
                </a:solidFill>
                <a:latin typeface="Teko Light"/>
                <a:ea typeface="Teko Light"/>
                <a:cs typeface="Teko Light"/>
                <a:sym typeface="Teko Light"/>
              </a:rPr>
              <a:t>Game rules</a:t>
            </a:r>
            <a:endParaRPr dirty="0">
              <a:solidFill>
                <a:schemeClr val="lt1"/>
              </a:solidFill>
              <a:latin typeface="Teko Light"/>
              <a:ea typeface="Teko Light"/>
              <a:cs typeface="Teko Light"/>
              <a:sym typeface="Teko Light"/>
            </a:endParaRPr>
          </a:p>
        </p:txBody>
      </p:sp>
      <p:sp>
        <p:nvSpPr>
          <p:cNvPr id="280" name="Google Shape;280;p43">
            <a:hlinkClick r:id="" action="ppaction://hlinkshowjump?jump=first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43"/>
          <p:cNvGrpSpPr/>
          <p:nvPr/>
        </p:nvGrpSpPr>
        <p:grpSpPr>
          <a:xfrm>
            <a:off x="8166223" y="251750"/>
            <a:ext cx="290744" cy="163675"/>
            <a:chOff x="1475808" y="254825"/>
            <a:chExt cx="388592" cy="163675"/>
          </a:xfrm>
        </p:grpSpPr>
        <p:cxnSp>
          <p:nvCxnSpPr>
            <p:cNvPr id="283" name="Google Shape;283;p4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4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4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4" name="AutoShape 2" descr="Illustration of basic allowed Othello moves. Players alternatively... |  Download Scientific Diagram">
            <a:extLst>
              <a:ext uri="{FF2B5EF4-FFF2-40B4-BE49-F238E27FC236}">
                <a16:creationId xmlns:a16="http://schemas.microsoft.com/office/drawing/2014/main" id="{818707CC-423E-BA4F-2A1E-45261DE2F21A}"/>
              </a:ext>
            </a:extLst>
          </p:cNvPr>
          <p:cNvSpPr>
            <a:spLocks noChangeAspect="1" noChangeArrowheads="1"/>
          </p:cNvSpPr>
          <p:nvPr/>
        </p:nvSpPr>
        <p:spPr bwMode="auto">
          <a:xfrm>
            <a:off x="4419600" y="2419350"/>
            <a:ext cx="3348958" cy="33489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pic>
        <p:nvPicPr>
          <p:cNvPr id="5124" name="Picture 4" descr="Blog | UltraBoardGames">
            <a:extLst>
              <a:ext uri="{FF2B5EF4-FFF2-40B4-BE49-F238E27FC236}">
                <a16:creationId xmlns:a16="http://schemas.microsoft.com/office/drawing/2014/main" id="{0FF4BA87-DC97-1272-70B0-BD553C0B9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242" y="2731032"/>
            <a:ext cx="1791516" cy="1791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637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93">
            <a:hlinkClick r:id="" action="ppaction://hlinkshowjump?jump=previousslide"/>
          </p:cNvPr>
          <p:cNvSpPr/>
          <p:nvPr/>
        </p:nvSpPr>
        <p:spPr>
          <a:xfrm rot="-5400000">
            <a:off x="921474" y="4801873"/>
            <a:ext cx="121200" cy="1050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a:hlinkClick r:id="" action="ppaction://hlinkshowjump?jump=nextslide"/>
          </p:cNvPr>
          <p:cNvSpPr/>
          <p:nvPr/>
        </p:nvSpPr>
        <p:spPr>
          <a:xfrm rot="5400000" flipH="1">
            <a:off x="8098626" y="4800673"/>
            <a:ext cx="124200" cy="107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93"/>
          <p:cNvGrpSpPr/>
          <p:nvPr/>
        </p:nvGrpSpPr>
        <p:grpSpPr>
          <a:xfrm>
            <a:off x="8166223" y="251750"/>
            <a:ext cx="290744" cy="163675"/>
            <a:chOff x="1475808" y="254825"/>
            <a:chExt cx="388592" cy="163675"/>
          </a:xfrm>
        </p:grpSpPr>
        <p:cxnSp>
          <p:nvCxnSpPr>
            <p:cNvPr id="1841" name="Google Shape;1841;p93"/>
            <p:cNvCxnSpPr/>
            <p:nvPr/>
          </p:nvCxnSpPr>
          <p:spPr>
            <a:xfrm>
              <a:off x="1475808" y="254825"/>
              <a:ext cx="388200" cy="0"/>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93"/>
            <p:cNvCxnSpPr/>
            <p:nvPr/>
          </p:nvCxnSpPr>
          <p:spPr>
            <a:xfrm>
              <a:off x="1572800" y="336675"/>
              <a:ext cx="291600" cy="0"/>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93"/>
            <p:cNvCxnSpPr/>
            <p:nvPr/>
          </p:nvCxnSpPr>
          <p:spPr>
            <a:xfrm>
              <a:off x="1650725" y="418500"/>
              <a:ext cx="213300" cy="0"/>
            </a:xfrm>
            <a:prstGeom prst="straightConnector1">
              <a:avLst/>
            </a:prstGeom>
            <a:noFill/>
            <a:ln w="19050" cap="flat" cmpd="sng">
              <a:solidFill>
                <a:schemeClr val="dk1"/>
              </a:solidFill>
              <a:prstDash val="solid"/>
              <a:round/>
              <a:headEnd type="none" w="med" len="med"/>
              <a:tailEnd type="none" w="med" len="med"/>
            </a:ln>
          </p:spPr>
        </p:cxnSp>
      </p:grpSp>
      <p:sp>
        <p:nvSpPr>
          <p:cNvPr id="3" name="Title 2">
            <a:extLst>
              <a:ext uri="{FF2B5EF4-FFF2-40B4-BE49-F238E27FC236}">
                <a16:creationId xmlns:a16="http://schemas.microsoft.com/office/drawing/2014/main" id="{C06B95C3-C668-253F-114D-792993DF73AB}"/>
              </a:ext>
            </a:extLst>
          </p:cNvPr>
          <p:cNvSpPr>
            <a:spLocks noGrp="1"/>
          </p:cNvSpPr>
          <p:nvPr>
            <p:ph type="title"/>
          </p:nvPr>
        </p:nvSpPr>
        <p:spPr/>
        <p:txBody>
          <a:bodyPr/>
          <a:lstStyle/>
          <a:p>
            <a:r>
              <a:rPr lang="en-US" dirty="0">
                <a:solidFill>
                  <a:schemeClr val="lt1"/>
                </a:solidFill>
                <a:latin typeface="Teko Light"/>
                <a:ea typeface="Teko Light"/>
                <a:cs typeface="Teko Light"/>
                <a:sym typeface="Teko Light"/>
              </a:rPr>
              <a:t>The Predefined Weight Matrices Model</a:t>
            </a:r>
            <a:endParaRPr lang="ro-RO" dirty="0"/>
          </a:p>
        </p:txBody>
      </p:sp>
      <p:sp>
        <p:nvSpPr>
          <p:cNvPr id="5" name="Text Placeholder 4">
            <a:extLst>
              <a:ext uri="{FF2B5EF4-FFF2-40B4-BE49-F238E27FC236}">
                <a16:creationId xmlns:a16="http://schemas.microsoft.com/office/drawing/2014/main" id="{4A670A42-17C9-3926-939C-3660E791A5B3}"/>
              </a:ext>
            </a:extLst>
          </p:cNvPr>
          <p:cNvSpPr>
            <a:spLocks noGrp="1"/>
          </p:cNvSpPr>
          <p:nvPr>
            <p:ph type="body" idx="1"/>
          </p:nvPr>
        </p:nvSpPr>
        <p:spPr>
          <a:xfrm>
            <a:off x="686412" y="999275"/>
            <a:ext cx="2917400" cy="3381300"/>
          </a:xfrm>
        </p:spPr>
        <p:txBody>
          <a:bodyPr/>
          <a:lstStyle/>
          <a:p>
            <a:pPr marL="139700" indent="0">
              <a:buNone/>
            </a:pPr>
            <a:endParaRPr lang="en-US" dirty="0"/>
          </a:p>
          <a:p>
            <a:pPr marL="139700" indent="0">
              <a:buNone/>
            </a:pPr>
            <a:r>
              <a:rPr lang="en-US" dirty="0"/>
              <a:t>Dangerous zones to place a disk (dark green):</a:t>
            </a:r>
            <a:endParaRPr lang="ro-RO" dirty="0"/>
          </a:p>
        </p:txBody>
      </p:sp>
      <p:pic>
        <p:nvPicPr>
          <p:cNvPr id="10" name="Picture 9">
            <a:extLst>
              <a:ext uri="{FF2B5EF4-FFF2-40B4-BE49-F238E27FC236}">
                <a16:creationId xmlns:a16="http://schemas.microsoft.com/office/drawing/2014/main" id="{B2055A48-5437-F6BC-2C60-8E8185EB34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8649" y="2046536"/>
            <a:ext cx="1812925" cy="1820545"/>
          </a:xfrm>
          <a:prstGeom prst="rect">
            <a:avLst/>
          </a:prstGeom>
          <a:noFill/>
          <a:ln>
            <a:noFill/>
          </a:ln>
        </p:spPr>
      </p:pic>
      <p:cxnSp>
        <p:nvCxnSpPr>
          <p:cNvPr id="11" name="Straight Connector 10">
            <a:extLst>
              <a:ext uri="{FF2B5EF4-FFF2-40B4-BE49-F238E27FC236}">
                <a16:creationId xmlns:a16="http://schemas.microsoft.com/office/drawing/2014/main" id="{C7716D2E-6FD6-D30B-43C5-AA266DFF53BC}"/>
              </a:ext>
            </a:extLst>
          </p:cNvPr>
          <p:cNvCxnSpPr>
            <a:cxnSpLocks/>
          </p:cNvCxnSpPr>
          <p:nvPr/>
        </p:nvCxnSpPr>
        <p:spPr>
          <a:xfrm>
            <a:off x="3711388" y="1249410"/>
            <a:ext cx="0" cy="3414798"/>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D130347C-E173-03A8-EDB8-14BF10F85B61}"/>
              </a:ext>
            </a:extLst>
          </p:cNvPr>
          <p:cNvPicPr>
            <a:picLocks noChangeAspect="1"/>
          </p:cNvPicPr>
          <p:nvPr/>
        </p:nvPicPr>
        <p:blipFill>
          <a:blip r:embed="rId4"/>
          <a:stretch>
            <a:fillRect/>
          </a:stretch>
        </p:blipFill>
        <p:spPr>
          <a:xfrm>
            <a:off x="4156049" y="1599296"/>
            <a:ext cx="4621437" cy="2405793"/>
          </a:xfrm>
          <a:prstGeom prst="rect">
            <a:avLst/>
          </a:prstGeom>
        </p:spPr>
      </p:pic>
      <p:sp>
        <p:nvSpPr>
          <p:cNvPr id="15" name="TextBox 14">
            <a:extLst>
              <a:ext uri="{FF2B5EF4-FFF2-40B4-BE49-F238E27FC236}">
                <a16:creationId xmlns:a16="http://schemas.microsoft.com/office/drawing/2014/main" id="{4C2FB215-C954-E28F-2435-59382220A614}"/>
              </a:ext>
            </a:extLst>
          </p:cNvPr>
          <p:cNvSpPr txBox="1"/>
          <p:nvPr/>
        </p:nvSpPr>
        <p:spPr>
          <a:xfrm>
            <a:off x="5268989" y="4090903"/>
            <a:ext cx="2838037" cy="307777"/>
          </a:xfrm>
          <a:prstGeom prst="rect">
            <a:avLst/>
          </a:prstGeom>
          <a:noFill/>
        </p:spPr>
        <p:txBody>
          <a:bodyPr wrap="square">
            <a:spAutoFit/>
          </a:bodyPr>
          <a:lstStyle/>
          <a:p>
            <a:r>
              <a:rPr lang="en-US" sz="1400" dirty="0">
                <a:effectLst/>
                <a:latin typeface="Barlow" panose="00000500000000000000" pitchFamily="2" charset="0"/>
                <a:ea typeface="Calibri" panose="020F0502020204030204" pitchFamily="34" charset="0"/>
              </a:rPr>
              <a:t>a) </a:t>
            </a:r>
            <a:r>
              <a:rPr lang="en-US" sz="1400" dirty="0" err="1">
                <a:effectLst/>
                <a:latin typeface="Barlow" panose="00000500000000000000" pitchFamily="2" charset="0"/>
                <a:ea typeface="Calibri" panose="020F0502020204030204" pitchFamily="34" charset="0"/>
              </a:rPr>
              <a:t>Heur</a:t>
            </a:r>
            <a:r>
              <a:rPr lang="en-US" sz="1400" dirty="0">
                <a:effectLst/>
                <a:latin typeface="Barlow" panose="00000500000000000000" pitchFamily="2" charset="0"/>
                <a:ea typeface="Calibri" panose="020F0502020204030204" pitchFamily="34" charset="0"/>
              </a:rPr>
              <a:t>, b) Bench weight matrices</a:t>
            </a:r>
            <a:endParaRPr lang="ro-RO" dirty="0">
              <a:latin typeface="Barlow" panose="00000500000000000000" pitchFamily="2" charset="0"/>
            </a:endParaRPr>
          </a:p>
        </p:txBody>
      </p:sp>
    </p:spTree>
    <p:extLst>
      <p:ext uri="{BB962C8B-B14F-4D97-AF65-F5344CB8AC3E}">
        <p14:creationId xmlns:p14="http://schemas.microsoft.com/office/powerpoint/2010/main" val="3605156707"/>
      </p:ext>
    </p:extLst>
  </p:cSld>
  <p:clrMapOvr>
    <a:masterClrMapping/>
  </p:clrMapOvr>
</p:sld>
</file>

<file path=ppt/theme/theme1.xml><?xml version="1.0" encoding="utf-8"?>
<a:theme xmlns:a="http://schemas.openxmlformats.org/drawingml/2006/main" name="Digital Transformation Consulting Toolkit by Slidesgo">
  <a:themeElements>
    <a:clrScheme name="Simple Light">
      <a:dk1>
        <a:srgbClr val="313131"/>
      </a:dk1>
      <a:lt1>
        <a:srgbClr val="666666"/>
      </a:lt1>
      <a:dk2>
        <a:srgbClr val="999999"/>
      </a:dk2>
      <a:lt2>
        <a:srgbClr val="CCCCCC"/>
      </a:lt2>
      <a:accent1>
        <a:srgbClr val="EFEFEF"/>
      </a:accent1>
      <a:accent2>
        <a:srgbClr val="FFFFFF"/>
      </a:accent2>
      <a:accent3>
        <a:srgbClr val="FFFFFF"/>
      </a:accent3>
      <a:accent4>
        <a:srgbClr val="FFFFFF"/>
      </a:accent4>
      <a:accent5>
        <a:srgbClr val="FFFFFF"/>
      </a:accent5>
      <a:accent6>
        <a:srgbClr val="FFFFFF"/>
      </a:accent6>
      <a:hlink>
        <a:srgbClr val="3131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677</TotalTime>
  <Words>2884</Words>
  <Application>Microsoft Office PowerPoint</Application>
  <PresentationFormat>On-screen Show (16:9)</PresentationFormat>
  <Paragraphs>171</Paragraphs>
  <Slides>14</Slides>
  <Notes>14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Teko Light</vt:lpstr>
      <vt:lpstr>Catamaran</vt:lpstr>
      <vt:lpstr>Arial</vt:lpstr>
      <vt:lpstr>Consolas</vt:lpstr>
      <vt:lpstr>Arial</vt:lpstr>
      <vt:lpstr>Roboto Condensed Light</vt:lpstr>
      <vt:lpstr>Teko</vt:lpstr>
      <vt:lpstr>Times New Roman</vt:lpstr>
      <vt:lpstr>Questrial</vt:lpstr>
      <vt:lpstr>Roboto Slab Light</vt:lpstr>
      <vt:lpstr>Barlow</vt:lpstr>
      <vt:lpstr>Digital Transformation Consulting Toolkit by Slidesgo</vt:lpstr>
      <vt:lpstr>Deep Learning in Othello games Dissertation</vt:lpstr>
      <vt:lpstr>Introduction</vt:lpstr>
      <vt:lpstr>Introduction</vt:lpstr>
      <vt:lpstr>Architecture</vt:lpstr>
      <vt:lpstr>Dataset</vt:lpstr>
      <vt:lpstr>Pre-Processing</vt:lpstr>
      <vt:lpstr>Game API methods</vt:lpstr>
      <vt:lpstr>Game rules</vt:lpstr>
      <vt:lpstr>The Predefined Weight Matrices Model</vt:lpstr>
      <vt:lpstr>Learning Model Setup</vt:lpstr>
      <vt:lpstr>The Deep Learning  Model (ConvNet)</vt:lpstr>
      <vt:lpstr>Results</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 Othello games</dc:title>
  <cp:lastModifiedBy>Barbulescu Adrian</cp:lastModifiedBy>
  <cp:revision>385</cp:revision>
  <dcterms:modified xsi:type="dcterms:W3CDTF">2022-07-03T18:20:10Z</dcterms:modified>
</cp:coreProperties>
</file>